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</p:sldMasterIdLst>
  <p:sldIdLst>
    <p:sldId id="312" r:id="rId2"/>
    <p:sldId id="313" r:id="rId3"/>
    <p:sldId id="260" r:id="rId4"/>
    <p:sldId id="262" r:id="rId5"/>
    <p:sldId id="265" r:id="rId6"/>
    <p:sldId id="266" r:id="rId7"/>
    <p:sldId id="268" r:id="rId8"/>
    <p:sldId id="269" r:id="rId9"/>
    <p:sldId id="270" r:id="rId10"/>
    <p:sldId id="271" r:id="rId11"/>
    <p:sldId id="272" r:id="rId12"/>
    <p:sldId id="316" r:id="rId13"/>
    <p:sldId id="273" r:id="rId14"/>
    <p:sldId id="276" r:id="rId15"/>
    <p:sldId id="277" r:id="rId16"/>
    <p:sldId id="318" r:id="rId17"/>
    <p:sldId id="317" r:id="rId18"/>
    <p:sldId id="319" r:id="rId19"/>
    <p:sldId id="321" r:id="rId20"/>
    <p:sldId id="322" r:id="rId21"/>
    <p:sldId id="323" r:id="rId22"/>
    <p:sldId id="324" r:id="rId23"/>
    <p:sldId id="325" r:id="rId24"/>
    <p:sldId id="320" r:id="rId25"/>
    <p:sldId id="326" r:id="rId26"/>
    <p:sldId id="327" r:id="rId27"/>
    <p:sldId id="328" r:id="rId28"/>
    <p:sldId id="329" r:id="rId29"/>
    <p:sldId id="278" r:id="rId30"/>
    <p:sldId id="314" r:id="rId31"/>
    <p:sldId id="279" r:id="rId32"/>
    <p:sldId id="284" r:id="rId33"/>
    <p:sldId id="280" r:id="rId34"/>
    <p:sldId id="285" r:id="rId35"/>
    <p:sldId id="286" r:id="rId36"/>
    <p:sldId id="281" r:id="rId37"/>
    <p:sldId id="282" r:id="rId38"/>
    <p:sldId id="283" r:id="rId39"/>
    <p:sldId id="287" r:id="rId40"/>
    <p:sldId id="288" r:id="rId41"/>
    <p:sldId id="289" r:id="rId42"/>
    <p:sldId id="290" r:id="rId43"/>
    <p:sldId id="292" r:id="rId44"/>
    <p:sldId id="296" r:id="rId45"/>
    <p:sldId id="293" r:id="rId46"/>
    <p:sldId id="295" r:id="rId47"/>
    <p:sldId id="294" r:id="rId48"/>
    <p:sldId id="297" r:id="rId49"/>
    <p:sldId id="306" r:id="rId50"/>
    <p:sldId id="299" r:id="rId51"/>
    <p:sldId id="309" r:id="rId52"/>
    <p:sldId id="307" r:id="rId53"/>
    <p:sldId id="310" r:id="rId54"/>
    <p:sldId id="308" r:id="rId55"/>
    <p:sldId id="305" r:id="rId56"/>
    <p:sldId id="315" r:id="rId5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99"/>
    <a:srgbClr val="CCFFFF"/>
    <a:srgbClr val="CCECFF"/>
    <a:srgbClr val="C0C0C0"/>
    <a:srgbClr val="FFFFFF"/>
    <a:srgbClr val="993300"/>
    <a:srgbClr val="00000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72" y="-17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NULL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image" Target="../media/image11.wmf"/><Relationship Id="rId1" Type="http://schemas.openxmlformats.org/officeDocument/2006/relationships/image" Target="../media/image10.wmf"/><Relationship Id="rId6" Type="http://schemas.openxmlformats.org/officeDocument/2006/relationships/image" Target="../media/image14.wmf"/><Relationship Id="rId5" Type="http://schemas.openxmlformats.org/officeDocument/2006/relationships/image" Target="../media/image9.wmf"/><Relationship Id="rId4" Type="http://schemas.openxmlformats.org/officeDocument/2006/relationships/image" Target="../media/image13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NUL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D542E-5616-4B77-8849-A2A4C912FD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9902634"/>
      </p:ext>
    </p:extLst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D123C-1338-468D-9119-5F94F29B044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376925"/>
      </p:ext>
    </p:extLst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49EF5-4622-4FDE-BD1F-800324D1114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694243"/>
      </p:ext>
    </p:extLst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A6F1CB-1F8C-4A19-AB4A-EF4E8949331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84809379"/>
      </p:ext>
    </p:extLst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8D4F89-F74D-4A8F-AAB2-EDD1CF83A7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7335328"/>
      </p:ext>
    </p:extLst>
  </p:cSld>
  <p:clrMapOvr>
    <a:masterClrMapping/>
  </p:clrMapOvr>
  <p:transition>
    <p:wedg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9B8696-508A-4754-A815-CA4CD106AB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29161790"/>
      </p:ext>
    </p:extLst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627D2-B868-4949-BD7D-979C5EB33C1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900429"/>
      </p:ext>
    </p:extLst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6D530-559A-4CEC-A564-E48FA71868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4777380"/>
      </p:ext>
    </p:extLst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2AA27A-6324-41BF-9DCD-3D95BAF9E16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3571281"/>
      </p:ext>
    </p:extLst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07F31-D14F-40A1-B505-03711AA8C29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841239"/>
      </p:ext>
    </p:extLst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4AB816-1546-47CD-AE44-8F0436B4E5D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7444819"/>
      </p:ext>
    </p:extLst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9C0E8-7A72-4688-ABCC-BF46EBDE4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5621025"/>
      </p:ext>
    </p:extLst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91B31B-D9D0-420B-B9D0-840B224CDC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632652"/>
      </p:ext>
    </p:extLst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855327-E44B-41D0-A8D2-ED17E8A7275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1760048"/>
      </p:ext>
    </p:extLst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809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9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D6C180B3-F296-4C35-A1EA-90E5A0C6A71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  <p:sldLayoutId id="2147483665" r:id="rId12"/>
    <p:sldLayoutId id="2147483666" r:id="rId13"/>
    <p:sldLayoutId id="2147483667" r:id="rId14"/>
  </p:sldLayoutIdLst>
  <p:transition>
    <p:zo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7" Type="http://schemas.openxmlformats.org/officeDocument/2006/relationships/image" Target="../media/image9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image" Target="../media/image8.w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wmf"/><Relationship Id="rId13" Type="http://schemas.openxmlformats.org/officeDocument/2006/relationships/oleObject" Target="../embeddings/oleObject9.bin"/><Relationship Id="rId3" Type="http://schemas.openxmlformats.org/officeDocument/2006/relationships/oleObject" Target="../embeddings/oleObject4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wmf"/><Relationship Id="rId11" Type="http://schemas.openxmlformats.org/officeDocument/2006/relationships/oleObject" Target="../embeddings/oleObject8.bin"/><Relationship Id="rId5" Type="http://schemas.openxmlformats.org/officeDocument/2006/relationships/oleObject" Target="../embeddings/oleObject5.bin"/><Relationship Id="rId10" Type="http://schemas.openxmlformats.org/officeDocument/2006/relationships/image" Target="../media/image13.wmf"/><Relationship Id="rId4" Type="http://schemas.openxmlformats.org/officeDocument/2006/relationships/image" Target="../media/image10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5.w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7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4.bin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gif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52400" y="2133600"/>
            <a:ext cx="8839199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>
              <a:defRPr/>
            </a:pPr>
            <a:r>
              <a:rPr lang="ru-RU" sz="28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EC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Тема: </a:t>
            </a:r>
          </a:p>
          <a:p>
            <a:pPr algn="ctr">
              <a:defRPr/>
            </a:pPr>
            <a:r>
              <a:rPr lang="ru-RU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EC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«Алгоритм и его свойства»</a:t>
            </a:r>
          </a:p>
        </p:txBody>
      </p:sp>
      <p:pic>
        <p:nvPicPr>
          <p:cNvPr id="2051" name="Picture 7" descr="15552aa2a0dd4def48a842e2c902f99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5029200"/>
            <a:ext cx="67818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229600" cy="1431925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CCFFFF"/>
                </a:solidFill>
              </a:rPr>
              <a:t>Свойства алгоритма: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04800" y="990600"/>
            <a:ext cx="8686800" cy="5638800"/>
          </a:xfrm>
          <a:prstGeom prst="rect">
            <a:avLst/>
          </a:prstGeom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27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752600"/>
            <a:ext cx="7620000" cy="4114800"/>
          </a:xfrm>
        </p:spPr>
        <p:txBody>
          <a:bodyPr/>
          <a:lstStyle/>
          <a:p>
            <a:pPr marL="381000" indent="-381000" algn="ctr" eaLnBrk="1" hangingPunct="1">
              <a:lnSpc>
                <a:spcPct val="80000"/>
              </a:lnSpc>
              <a:buFontTx/>
              <a:buNone/>
            </a:pPr>
            <a:r>
              <a:rPr lang="ru-RU" altLang="ru-RU" sz="4000" smtClean="0">
                <a:solidFill>
                  <a:schemeClr val="accent2"/>
                </a:solidFill>
              </a:rPr>
              <a:t>Массовость</a:t>
            </a:r>
            <a:r>
              <a:rPr lang="ru-RU" altLang="ru-RU" sz="4000" b="1" smtClean="0"/>
              <a:t> </a:t>
            </a:r>
          </a:p>
          <a:p>
            <a:pPr marL="381000" indent="-381000" algn="ctr" eaLnBrk="1" hangingPunct="1">
              <a:lnSpc>
                <a:spcPct val="80000"/>
              </a:lnSpc>
              <a:buFontTx/>
              <a:buNone/>
            </a:pPr>
            <a:r>
              <a:rPr lang="ru-RU" altLang="ru-RU" sz="4000" b="1" smtClean="0"/>
              <a:t>– </a:t>
            </a:r>
            <a:r>
              <a:rPr lang="ru-RU" altLang="ru-RU" sz="4000" smtClean="0"/>
              <a:t> алгоpитм pешения задачи pазpабатывается в общем виде, т.е. он должен быть пpименим для некотоpого класса задач, pазличающихся лишь исходными данными.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1431925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CCFFFF"/>
                </a:solidFill>
              </a:rPr>
              <a:t>Способы записи алгоритмов: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81000" y="1524000"/>
            <a:ext cx="8458200" cy="4800600"/>
          </a:xfrm>
          <a:prstGeom prst="rect">
            <a:avLst/>
          </a:prstGeom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29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2400300"/>
            <a:ext cx="8229600" cy="304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dirty="0" smtClean="0">
                <a:solidFill>
                  <a:schemeClr val="accent2"/>
                </a:solidFill>
              </a:rPr>
              <a:t>словесный</a:t>
            </a:r>
            <a:r>
              <a:rPr lang="ru-RU" altLang="ru-RU" dirty="0" smtClean="0"/>
              <a:t> (запись на естественном языке);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dirty="0" smtClean="0">
                <a:solidFill>
                  <a:schemeClr val="accent2"/>
                </a:solidFill>
              </a:rPr>
              <a:t>графический </a:t>
            </a:r>
            <a:r>
              <a:rPr lang="ru-RU" altLang="ru-RU" dirty="0" smtClean="0"/>
              <a:t>(изображения из графических символов – блок-схема);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Ø"/>
            </a:pPr>
            <a:r>
              <a:rPr lang="ru-RU" altLang="ru-RU" dirty="0" smtClean="0">
                <a:solidFill>
                  <a:schemeClr val="accent2"/>
                </a:solidFill>
              </a:rPr>
              <a:t>программный </a:t>
            </a:r>
            <a:r>
              <a:rPr lang="ru-RU" altLang="ru-RU" dirty="0" smtClean="0"/>
              <a:t>(тексты на языках программирования).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altLang="ru-RU" dirty="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5938" y="1166813"/>
            <a:ext cx="8229600" cy="4525962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FontTx/>
              <a:buNone/>
            </a:pPr>
            <a:r>
              <a:rPr lang="ru-RU" altLang="ru-RU" sz="4800" b="1" smtClean="0"/>
              <a:t>Блок-схемой</a:t>
            </a:r>
            <a:r>
              <a:rPr lang="ru-RU" altLang="ru-RU" sz="3600" smtClean="0"/>
              <a:t> называется наглядное графическое изображение алгоритма, когда отдельные его действия (этапы) изображаются при помощи различных геометрических фигур (блоков), а связи между этапами указываются при помощи стрелок, соединяющих эти фигуры.</a:t>
            </a:r>
          </a:p>
        </p:txBody>
      </p:sp>
    </p:spTree>
    <p:extLst>
      <p:ext uri="{BB962C8B-B14F-4D97-AF65-F5344CB8AC3E}">
        <p14:creationId xmlns:p14="http://schemas.microsoft.com/office/powerpoint/2010/main" val="390603607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58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390525" y="0"/>
            <a:ext cx="8229600" cy="1143000"/>
          </a:xfrm>
        </p:spPr>
        <p:txBody>
          <a:bodyPr/>
          <a:lstStyle/>
          <a:p>
            <a:r>
              <a:rPr lang="ru-RU" altLang="ru-RU" smtClean="0">
                <a:solidFill>
                  <a:srgbClr val="CCFFFF"/>
                </a:solidFill>
              </a:rPr>
              <a:t>Блок-схема</a:t>
            </a:r>
          </a:p>
        </p:txBody>
      </p:sp>
      <p:sp>
        <p:nvSpPr>
          <p:cNvPr id="13315" name="Прямоугольник 3"/>
          <p:cNvSpPr>
            <a:spLocks noChangeArrowheads="1"/>
          </p:cNvSpPr>
          <p:nvPr/>
        </p:nvSpPr>
        <p:spPr bwMode="auto">
          <a:xfrm>
            <a:off x="381000" y="914400"/>
            <a:ext cx="270986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ru-RU" altLang="ru-RU" u="sng">
                <a:solidFill>
                  <a:srgbClr val="CCFFFF"/>
                </a:solidFill>
              </a:rPr>
              <a:t>Типы блоков: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28600" y="1499175"/>
            <a:ext cx="8458200" cy="5358825"/>
          </a:xfrm>
          <a:prstGeom prst="rect">
            <a:avLst/>
          </a:prstGeom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219200" y="2438400"/>
            <a:ext cx="7467600" cy="368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altLang="ru-RU" sz="3000" kern="0" dirty="0" smtClean="0"/>
              <a:t>блок начала</a:t>
            </a:r>
            <a:r>
              <a:rPr lang="en-US" altLang="ru-RU" sz="3000" kern="0" dirty="0"/>
              <a:t> </a:t>
            </a:r>
            <a:r>
              <a:rPr lang="en-US" altLang="ru-RU" sz="3000" kern="0" dirty="0" smtClean="0"/>
              <a:t>/ </a:t>
            </a:r>
            <a:r>
              <a:rPr lang="ru-RU" altLang="ru-RU" sz="3000" kern="0" dirty="0" smtClean="0"/>
              <a:t>конца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ru-RU" altLang="ru-RU" sz="3000" kern="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altLang="ru-RU" sz="3000" kern="0" dirty="0" smtClean="0"/>
              <a:t>блок ввода </a:t>
            </a:r>
            <a:r>
              <a:rPr lang="en-US" altLang="ru-RU" sz="3000" kern="0" dirty="0" smtClean="0"/>
              <a:t>/ </a:t>
            </a:r>
            <a:r>
              <a:rPr lang="ru-RU" altLang="ru-RU" sz="3000" kern="0" dirty="0" smtClean="0"/>
              <a:t>вывода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ru-RU" altLang="ru-RU" sz="3000" kern="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altLang="ru-RU" sz="3000" kern="0" dirty="0" smtClean="0"/>
              <a:t>блок действия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endParaRPr lang="ru-RU" altLang="ru-RU" sz="3000" kern="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ru-RU" altLang="ru-RU" sz="3000" kern="0" dirty="0" smtClean="0"/>
              <a:t>блок условия</a:t>
            </a:r>
          </a:p>
        </p:txBody>
      </p:sp>
      <p:sp>
        <p:nvSpPr>
          <p:cNvPr id="9" name="Oval 5"/>
          <p:cNvSpPr>
            <a:spLocks noChangeArrowheads="1"/>
          </p:cNvSpPr>
          <p:nvPr/>
        </p:nvSpPr>
        <p:spPr bwMode="auto">
          <a:xfrm>
            <a:off x="5834063" y="2438400"/>
            <a:ext cx="1524000" cy="304800"/>
          </a:xfrm>
          <a:prstGeom prst="ellipse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auto">
          <a:xfrm>
            <a:off x="5948363" y="3200400"/>
            <a:ext cx="1295400" cy="762000"/>
          </a:xfrm>
          <a:prstGeom prst="flowChartInputOutput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1" name="AutoShape 8"/>
          <p:cNvSpPr>
            <a:spLocks noChangeArrowheads="1"/>
          </p:cNvSpPr>
          <p:nvPr/>
        </p:nvSpPr>
        <p:spPr bwMode="auto">
          <a:xfrm>
            <a:off x="5795963" y="4302125"/>
            <a:ext cx="1600200" cy="609600"/>
          </a:xfrm>
          <a:prstGeom prst="flowChartProcess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5681663" y="5029200"/>
            <a:ext cx="1828800" cy="762000"/>
          </a:xfrm>
          <a:prstGeom prst="flowChartDecision">
            <a:avLst/>
          </a:prstGeom>
          <a:solidFill>
            <a:schemeClr val="accent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endParaRPr lang="ru-RU" altLang="ru-RU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WordArt 3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395413" y="1600200"/>
            <a:ext cx="6400800" cy="2743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Линейный </a:t>
            </a:r>
          </a:p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алгоритм</a:t>
            </a:r>
          </a:p>
        </p:txBody>
      </p:sp>
      <p:pic>
        <p:nvPicPr>
          <p:cNvPr id="14339" name="Picture 6" descr="2cb7eeabefcfe4c62c18a4877815be48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5181600"/>
            <a:ext cx="5638800" cy="90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6248400" cy="4029076"/>
          </a:xfrm>
        </p:spPr>
        <p:txBody>
          <a:bodyPr/>
          <a:lstStyle/>
          <a:p>
            <a:pPr algn="l" eaLnBrk="1" hangingPunct="1"/>
            <a:r>
              <a:rPr lang="ru-RU" altLang="ru-RU" dirty="0" smtClean="0">
                <a:solidFill>
                  <a:srgbClr val="FFFF00"/>
                </a:solidFill>
              </a:rPr>
              <a:t/>
            </a:r>
            <a:br>
              <a:rPr lang="ru-RU" altLang="ru-RU" dirty="0" smtClean="0">
                <a:solidFill>
                  <a:srgbClr val="FFFF00"/>
                </a:solidFill>
              </a:rPr>
            </a:br>
            <a:r>
              <a:rPr lang="ru-RU" altLang="ru-RU" dirty="0" smtClean="0">
                <a:solidFill>
                  <a:srgbClr val="FFFF00"/>
                </a:solidFill>
              </a:rPr>
              <a:t/>
            </a:r>
            <a:br>
              <a:rPr lang="ru-RU" altLang="ru-RU" dirty="0" smtClean="0">
                <a:solidFill>
                  <a:srgbClr val="FFFF00"/>
                </a:solidFill>
              </a:rPr>
            </a:br>
            <a:r>
              <a:rPr lang="ru-RU" altLang="ru-RU" dirty="0">
                <a:solidFill>
                  <a:srgbClr val="FFFF00"/>
                </a:solidFill>
              </a:rPr>
              <a:t/>
            </a:r>
            <a:br>
              <a:rPr lang="ru-RU" altLang="ru-RU" dirty="0">
                <a:solidFill>
                  <a:srgbClr val="FFFF00"/>
                </a:solidFill>
              </a:rPr>
            </a:br>
            <a:r>
              <a:rPr lang="ru-RU" altLang="ru-RU" sz="4000" dirty="0" smtClean="0">
                <a:solidFill>
                  <a:srgbClr val="FFFF00"/>
                </a:solidFill>
              </a:rPr>
              <a:t>Линейный алгоритм </a:t>
            </a:r>
            <a:r>
              <a:rPr lang="ru-RU" altLang="ru-RU" sz="4000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– это алгоритм,      в котором команды выполняются последовательно одна за другой</a:t>
            </a:r>
            <a:r>
              <a:rPr lang="ru-RU" altLang="ru-RU" dirty="0" smtClean="0">
                <a:solidFill>
                  <a:srgbClr val="FFFF00"/>
                </a:solidFill>
              </a:rPr>
              <a:t/>
            </a:r>
            <a:br>
              <a:rPr lang="ru-RU" altLang="ru-RU" dirty="0" smtClean="0">
                <a:solidFill>
                  <a:srgbClr val="FFFF00"/>
                </a:solidFill>
              </a:rPr>
            </a:br>
            <a:r>
              <a:rPr lang="ru-RU" altLang="ru-RU" dirty="0" smtClean="0">
                <a:solidFill>
                  <a:srgbClr val="FFFF00"/>
                </a:solidFill>
              </a:rPr>
              <a:t/>
            </a:r>
            <a:br>
              <a:rPr lang="ru-RU" altLang="ru-RU" dirty="0" smtClean="0">
                <a:solidFill>
                  <a:srgbClr val="FFFF00"/>
                </a:solidFill>
              </a:rPr>
            </a:br>
            <a:r>
              <a:rPr lang="ru-RU" altLang="ru-RU" sz="3600" dirty="0" smtClean="0">
                <a:solidFill>
                  <a:srgbClr val="FFFF00"/>
                </a:solidFill>
              </a:rPr>
              <a:t>Запись линейного </a:t>
            </a:r>
            <a:br>
              <a:rPr lang="ru-RU" altLang="ru-RU" sz="3600" dirty="0" smtClean="0">
                <a:solidFill>
                  <a:srgbClr val="FFFF00"/>
                </a:solidFill>
              </a:rPr>
            </a:br>
            <a:r>
              <a:rPr lang="ru-RU" altLang="ru-RU" sz="3600" dirty="0" smtClean="0">
                <a:solidFill>
                  <a:srgbClr val="FFFF00"/>
                </a:solidFill>
              </a:rPr>
              <a:t>алгоритма в виде </a:t>
            </a:r>
            <a:br>
              <a:rPr lang="ru-RU" altLang="ru-RU" sz="3600" dirty="0" smtClean="0">
                <a:solidFill>
                  <a:srgbClr val="FFFF00"/>
                </a:solidFill>
              </a:rPr>
            </a:br>
            <a:r>
              <a:rPr lang="ru-RU" altLang="ru-RU" sz="3600" dirty="0" smtClean="0">
                <a:solidFill>
                  <a:srgbClr val="FFFF00"/>
                </a:solidFill>
              </a:rPr>
              <a:t>блок-схемы</a:t>
            </a:r>
            <a:r>
              <a:rPr lang="ru-RU" altLang="ru-RU" dirty="0" smtClean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16387" name="Line 8"/>
          <p:cNvSpPr>
            <a:spLocks noChangeShapeType="1"/>
          </p:cNvSpPr>
          <p:nvPr/>
        </p:nvSpPr>
        <p:spPr bwMode="auto">
          <a:xfrm>
            <a:off x="7186613" y="6858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8" name="Line 10"/>
          <p:cNvSpPr>
            <a:spLocks noChangeShapeType="1"/>
          </p:cNvSpPr>
          <p:nvPr/>
        </p:nvSpPr>
        <p:spPr bwMode="auto">
          <a:xfrm>
            <a:off x="7339013" y="44958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89" name="Line 11"/>
          <p:cNvSpPr>
            <a:spLocks noChangeShapeType="1"/>
          </p:cNvSpPr>
          <p:nvPr/>
        </p:nvSpPr>
        <p:spPr bwMode="auto">
          <a:xfrm>
            <a:off x="7262813" y="33528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0" name="Line 12"/>
          <p:cNvSpPr>
            <a:spLocks noChangeShapeType="1"/>
          </p:cNvSpPr>
          <p:nvPr/>
        </p:nvSpPr>
        <p:spPr bwMode="auto">
          <a:xfrm>
            <a:off x="7339013" y="56388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6391" name="AutoShape 13"/>
          <p:cNvSpPr>
            <a:spLocks noChangeArrowheads="1"/>
          </p:cNvSpPr>
          <p:nvPr/>
        </p:nvSpPr>
        <p:spPr bwMode="auto">
          <a:xfrm>
            <a:off x="5638800" y="2286000"/>
            <a:ext cx="3124200" cy="609600"/>
          </a:xfrm>
          <a:prstGeom prst="flowChartProcess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392" name="Text Box 14"/>
          <p:cNvSpPr txBox="1">
            <a:spLocks noChangeArrowheads="1"/>
          </p:cNvSpPr>
          <p:nvPr/>
        </p:nvSpPr>
        <p:spPr bwMode="auto">
          <a:xfrm>
            <a:off x="6172200" y="2360613"/>
            <a:ext cx="198120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ahoma" pitchFamily="34" charset="0"/>
              </a:rPr>
              <a:t>действие 1</a:t>
            </a:r>
          </a:p>
        </p:txBody>
      </p:sp>
      <p:sp>
        <p:nvSpPr>
          <p:cNvPr id="16393" name="AutoShape 15"/>
          <p:cNvSpPr>
            <a:spLocks noChangeArrowheads="1"/>
          </p:cNvSpPr>
          <p:nvPr/>
        </p:nvSpPr>
        <p:spPr bwMode="auto">
          <a:xfrm>
            <a:off x="5648325" y="3810000"/>
            <a:ext cx="3124200" cy="609600"/>
          </a:xfrm>
          <a:prstGeom prst="flowChartProcess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6394" name="Text Box 18"/>
          <p:cNvSpPr txBox="1">
            <a:spLocks noChangeArrowheads="1"/>
          </p:cNvSpPr>
          <p:nvPr/>
        </p:nvSpPr>
        <p:spPr bwMode="auto">
          <a:xfrm>
            <a:off x="6272213" y="3876675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ahoma" pitchFamily="34" charset="0"/>
              </a:rPr>
              <a:t>действие </a:t>
            </a:r>
            <a:r>
              <a:rPr lang="en-US" altLang="ru-RU" sz="2400" b="1">
                <a:solidFill>
                  <a:srgbClr val="000000"/>
                </a:solidFill>
                <a:latin typeface="Tahoma" pitchFamily="34" charset="0"/>
              </a:rPr>
              <a:t>n</a:t>
            </a:r>
            <a:endParaRPr lang="ru-RU" altLang="ru-RU" sz="24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6395" name="Text Box 19"/>
          <p:cNvSpPr txBox="1">
            <a:spLocks noChangeArrowheads="1"/>
          </p:cNvSpPr>
          <p:nvPr/>
        </p:nvSpPr>
        <p:spPr bwMode="auto">
          <a:xfrm>
            <a:off x="6172200" y="27432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2400" b="1">
                <a:solidFill>
                  <a:srgbClr val="000000"/>
                </a:solidFill>
                <a:latin typeface="Tahoma" pitchFamily="34" charset="0"/>
              </a:rPr>
              <a:t>…</a:t>
            </a:r>
            <a:endParaRPr lang="ru-RU" altLang="ru-RU" sz="24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16397" name="Oval 21"/>
          <p:cNvSpPr>
            <a:spLocks noChangeArrowheads="1"/>
          </p:cNvSpPr>
          <p:nvPr/>
        </p:nvSpPr>
        <p:spPr bwMode="auto">
          <a:xfrm>
            <a:off x="5475288" y="381000"/>
            <a:ext cx="3363912" cy="4572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dirty="0" smtClean="0">
                <a:solidFill>
                  <a:srgbClr val="000000"/>
                </a:solidFill>
                <a:latin typeface="Tahoma" pitchFamily="34" charset="0"/>
              </a:rPr>
              <a:t>начало</a:t>
            </a:r>
          </a:p>
        </p:txBody>
      </p:sp>
      <p:sp>
        <p:nvSpPr>
          <p:cNvPr id="16398" name="Oval 22"/>
          <p:cNvSpPr>
            <a:spLocks noChangeArrowheads="1"/>
          </p:cNvSpPr>
          <p:nvPr/>
        </p:nvSpPr>
        <p:spPr bwMode="auto">
          <a:xfrm>
            <a:off x="5670550" y="6096000"/>
            <a:ext cx="3244850" cy="533400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2400" b="1" smtClean="0">
                <a:solidFill>
                  <a:srgbClr val="000000"/>
                </a:solidFill>
                <a:latin typeface="Tahoma" pitchFamily="34" charset="0"/>
              </a:rPr>
              <a:t>конец</a:t>
            </a:r>
          </a:p>
        </p:txBody>
      </p:sp>
      <p:sp>
        <p:nvSpPr>
          <p:cNvPr id="2" name="Параллелограмм 1"/>
          <p:cNvSpPr/>
          <p:nvPr/>
        </p:nvSpPr>
        <p:spPr>
          <a:xfrm>
            <a:off x="5810250" y="1144588"/>
            <a:ext cx="2882900" cy="685800"/>
          </a:xfrm>
          <a:prstGeom prst="parallelogram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399" name="Text Box 14"/>
          <p:cNvSpPr txBox="1">
            <a:spLocks noChangeArrowheads="1"/>
          </p:cNvSpPr>
          <p:nvPr/>
        </p:nvSpPr>
        <p:spPr bwMode="auto">
          <a:xfrm>
            <a:off x="6632575" y="1157288"/>
            <a:ext cx="11064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ahoma" pitchFamily="34" charset="0"/>
              </a:rPr>
              <a:t>ввод</a:t>
            </a:r>
          </a:p>
        </p:txBody>
      </p:sp>
      <p:sp>
        <p:nvSpPr>
          <p:cNvPr id="16400" name="Line 11"/>
          <p:cNvSpPr>
            <a:spLocks noChangeShapeType="1"/>
          </p:cNvSpPr>
          <p:nvPr/>
        </p:nvSpPr>
        <p:spPr bwMode="auto">
          <a:xfrm>
            <a:off x="7189788" y="1830388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8" name="Параллелограмм 17"/>
          <p:cNvSpPr/>
          <p:nvPr/>
        </p:nvSpPr>
        <p:spPr>
          <a:xfrm>
            <a:off x="5922963" y="4953000"/>
            <a:ext cx="2882900" cy="685800"/>
          </a:xfrm>
          <a:prstGeom prst="parallelogram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6402" name="Text Box 14"/>
          <p:cNvSpPr txBox="1">
            <a:spLocks noChangeArrowheads="1"/>
          </p:cNvSpPr>
          <p:nvPr/>
        </p:nvSpPr>
        <p:spPr bwMode="auto">
          <a:xfrm>
            <a:off x="6726238" y="5065713"/>
            <a:ext cx="1225550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ahoma" pitchFamily="34" charset="0"/>
              </a:rPr>
              <a:t>вывод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595313" y="2614613"/>
            <a:ext cx="8229600" cy="1143000"/>
          </a:xfrm>
          <a:effectLst>
            <a:outerShdw dist="107763" dir="8100000" algn="ctr" rotWithShape="0">
              <a:srgbClr val="FFCC66">
                <a:alpha val="50000"/>
              </a:srgbClr>
            </a:outerShdw>
          </a:effectLst>
        </p:spPr>
        <p:txBody>
          <a:bodyPr/>
          <a:lstStyle/>
          <a:p>
            <a:pPr eaLnBrk="1" hangingPunct="1"/>
            <a:r>
              <a:rPr lang="ru-RU" altLang="ru-RU" sz="8800" b="1" smtClean="0">
                <a:solidFill>
                  <a:srgbClr val="336600"/>
                </a:solidFill>
                <a:latin typeface="Georgia" pitchFamily="18" charset="0"/>
              </a:rPr>
              <a:t>Примеры</a:t>
            </a:r>
            <a:r>
              <a:rPr lang="ru-RU" altLang="ru-RU" sz="7200" b="1" smtClean="0">
                <a:solidFill>
                  <a:srgbClr val="336600"/>
                </a:solidFill>
                <a:latin typeface="Georgia" pitchFamily="18" charset="0"/>
              </a:rPr>
              <a:t> решения задач</a:t>
            </a:r>
          </a:p>
        </p:txBody>
      </p:sp>
    </p:spTree>
    <p:extLst>
      <p:ext uri="{BB962C8B-B14F-4D97-AF65-F5344CB8AC3E}">
        <p14:creationId xmlns:p14="http://schemas.microsoft.com/office/powerpoint/2010/main" val="1671318227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4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47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0"/>
            <a:ext cx="63246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863261"/>
      </p:ext>
    </p:extLst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sz="2800" dirty="0" smtClean="0"/>
              <a:t>Даны длины сторон треугольника </a:t>
            </a:r>
            <a:r>
              <a:rPr lang="en-US" altLang="ru-RU" sz="2800" dirty="0" smtClean="0"/>
              <a:t>A, B, C.</a:t>
            </a:r>
            <a:r>
              <a:rPr lang="ru-RU" altLang="ru-RU" sz="2800" dirty="0" smtClean="0"/>
              <a:t> Найти площадь треугольника </a:t>
            </a:r>
            <a:r>
              <a:rPr lang="en-US" altLang="ru-RU" sz="2800" dirty="0" smtClean="0"/>
              <a:t>S</a:t>
            </a:r>
            <a:r>
              <a:rPr lang="ru-RU" altLang="ru-RU" sz="2800" dirty="0" smtClean="0"/>
              <a:t>. Составьте блок-схему алгоритма решения поставленной задачи.</a:t>
            </a:r>
          </a:p>
          <a:p>
            <a:pPr marL="0" indent="0" eaLnBrk="1" hangingPunct="1">
              <a:buFontTx/>
              <a:buNone/>
            </a:pPr>
            <a:endParaRPr lang="ru-RU" altLang="ru-RU" sz="2800" dirty="0" smtClean="0"/>
          </a:p>
        </p:txBody>
      </p:sp>
      <p:graphicFrame>
        <p:nvGraphicFramePr>
          <p:cNvPr id="7171" name="Rectangle 26"/>
          <p:cNvGraphicFramePr>
            <a:graphicFrameLocks noGrp="1"/>
          </p:cNvGraphicFramePr>
          <p:nvPr>
            <p:ph sz="quarter" idx="2"/>
          </p:nvPr>
        </p:nvGraphicFramePr>
        <p:xfrm>
          <a:off x="5027613" y="1600200"/>
          <a:ext cx="3279775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8406" name="Формула" r:id="rId3" imgW="0" imgH="0" progId="Equation.3">
                  <p:embed/>
                </p:oleObj>
              </mc:Choice>
              <mc:Fallback>
                <p:oleObj name="Формула" r:id="rId3" imgW="0" imgH="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613" y="1600200"/>
                        <a:ext cx="3279775" cy="218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38"/>
          <p:cNvGrpSpPr>
            <a:grpSpLocks/>
          </p:cNvGrpSpPr>
          <p:nvPr/>
        </p:nvGrpSpPr>
        <p:grpSpPr bwMode="auto">
          <a:xfrm>
            <a:off x="4351338" y="0"/>
            <a:ext cx="4792662" cy="6858000"/>
            <a:chOff x="2741" y="457"/>
            <a:chExt cx="2729" cy="3165"/>
          </a:xfrm>
        </p:grpSpPr>
        <p:grpSp>
          <p:nvGrpSpPr>
            <p:cNvPr id="7173" name="Group 37"/>
            <p:cNvGrpSpPr>
              <a:grpSpLocks/>
            </p:cNvGrpSpPr>
            <p:nvPr/>
          </p:nvGrpSpPr>
          <p:grpSpPr bwMode="auto">
            <a:xfrm>
              <a:off x="2741" y="457"/>
              <a:ext cx="2729" cy="3165"/>
              <a:chOff x="2693" y="464"/>
              <a:chExt cx="2729" cy="3165"/>
            </a:xfrm>
          </p:grpSpPr>
          <p:grpSp>
            <p:nvGrpSpPr>
              <p:cNvPr id="7179" name="Group 36"/>
              <p:cNvGrpSpPr>
                <a:grpSpLocks/>
              </p:cNvGrpSpPr>
              <p:nvPr/>
            </p:nvGrpSpPr>
            <p:grpSpPr bwMode="auto">
              <a:xfrm>
                <a:off x="2693" y="464"/>
                <a:ext cx="2729" cy="3165"/>
                <a:chOff x="2693" y="464"/>
                <a:chExt cx="2729" cy="3165"/>
              </a:xfrm>
            </p:grpSpPr>
            <p:sp>
              <p:nvSpPr>
                <p:cNvPr id="7181" name="Rectangle 5"/>
                <p:cNvSpPr>
                  <a:spLocks noChangeArrowheads="1"/>
                </p:cNvSpPr>
                <p:nvPr/>
              </p:nvSpPr>
              <p:spPr bwMode="auto">
                <a:xfrm>
                  <a:off x="2693" y="464"/>
                  <a:ext cx="2729" cy="3165"/>
                </a:xfrm>
                <a:prstGeom prst="rect">
                  <a:avLst/>
                </a:prstGeom>
                <a:solidFill>
                  <a:srgbClr val="CCFFCC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grpSp>
              <p:nvGrpSpPr>
                <p:cNvPr id="7182" name="Group 7"/>
                <p:cNvGrpSpPr>
                  <a:grpSpLocks/>
                </p:cNvGrpSpPr>
                <p:nvPr/>
              </p:nvGrpSpPr>
              <p:grpSpPr bwMode="auto">
                <a:xfrm>
                  <a:off x="2968" y="582"/>
                  <a:ext cx="2157" cy="250"/>
                  <a:chOff x="431" y="1071"/>
                  <a:chExt cx="1224" cy="250"/>
                </a:xfrm>
              </p:grpSpPr>
              <p:sp>
                <p:nvSpPr>
                  <p:cNvPr id="7196" name="AutoShape 8"/>
                  <p:cNvSpPr>
                    <a:spLocks noChangeArrowheads="1"/>
                  </p:cNvSpPr>
                  <p:nvPr/>
                </p:nvSpPr>
                <p:spPr bwMode="auto">
                  <a:xfrm>
                    <a:off x="431" y="1071"/>
                    <a:ext cx="1224" cy="227"/>
                  </a:xfrm>
                  <a:prstGeom prst="flowChartTermina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7197" name="Text Box 9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7" y="1071"/>
                    <a:ext cx="907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ru-RU" altLang="ru-RU" sz="2000"/>
                      <a:t>начало</a:t>
                    </a:r>
                  </a:p>
                </p:txBody>
              </p:sp>
            </p:grpSp>
            <p:grpSp>
              <p:nvGrpSpPr>
                <p:cNvPr id="7183" name="Group 10"/>
                <p:cNvGrpSpPr>
                  <a:grpSpLocks/>
                </p:cNvGrpSpPr>
                <p:nvPr/>
              </p:nvGrpSpPr>
              <p:grpSpPr bwMode="auto">
                <a:xfrm>
                  <a:off x="2967" y="982"/>
                  <a:ext cx="2144" cy="295"/>
                  <a:chOff x="317" y="1274"/>
                  <a:chExt cx="1829" cy="512"/>
                </a:xfrm>
              </p:grpSpPr>
              <p:sp>
                <p:nvSpPr>
                  <p:cNvPr id="7194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317" y="1274"/>
                    <a:ext cx="1829" cy="512"/>
                  </a:xfrm>
                  <a:prstGeom prst="flowChartInputOutpu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7195" name="Text Box 12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8" y="1293"/>
                    <a:ext cx="1283" cy="4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ru-RU" altLang="ru-RU" sz="2000"/>
                      <a:t>ввод: </a:t>
                    </a:r>
                    <a:r>
                      <a:rPr lang="en-US" altLang="ru-RU" sz="2000"/>
                      <a:t>A, B, C</a:t>
                    </a:r>
                    <a:endParaRPr lang="ru-RU" altLang="ru-RU" sz="2000"/>
                  </a:p>
                </p:txBody>
              </p:sp>
            </p:grpSp>
            <p:grpSp>
              <p:nvGrpSpPr>
                <p:cNvPr id="7184" name="Group 13"/>
                <p:cNvGrpSpPr>
                  <a:grpSpLocks/>
                </p:cNvGrpSpPr>
                <p:nvPr/>
              </p:nvGrpSpPr>
              <p:grpSpPr bwMode="auto">
                <a:xfrm>
                  <a:off x="2991" y="2714"/>
                  <a:ext cx="2125" cy="283"/>
                  <a:chOff x="657" y="3294"/>
                  <a:chExt cx="1224" cy="272"/>
                </a:xfrm>
              </p:grpSpPr>
              <p:sp>
                <p:nvSpPr>
                  <p:cNvPr id="7192" name="AutoShape 14"/>
                  <p:cNvSpPr>
                    <a:spLocks noChangeArrowheads="1"/>
                  </p:cNvSpPr>
                  <p:nvPr/>
                </p:nvSpPr>
                <p:spPr bwMode="auto">
                  <a:xfrm>
                    <a:off x="657" y="3294"/>
                    <a:ext cx="1224" cy="272"/>
                  </a:xfrm>
                  <a:prstGeom prst="flowChartInputOutpu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7193" name="Text Box 15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9" y="3309"/>
                    <a:ext cx="952" cy="2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ru-RU" altLang="ru-RU" sz="2000"/>
                      <a:t>вывод: </a:t>
                    </a:r>
                    <a:r>
                      <a:rPr lang="en-US" altLang="ru-RU" sz="2000"/>
                      <a:t>S</a:t>
                    </a:r>
                    <a:endParaRPr lang="ru-RU" altLang="ru-RU" sz="2000"/>
                  </a:p>
                </p:txBody>
              </p:sp>
            </p:grpSp>
            <p:grpSp>
              <p:nvGrpSpPr>
                <p:cNvPr id="7185" name="Group 16"/>
                <p:cNvGrpSpPr>
                  <a:grpSpLocks/>
                </p:cNvGrpSpPr>
                <p:nvPr/>
              </p:nvGrpSpPr>
              <p:grpSpPr bwMode="auto">
                <a:xfrm>
                  <a:off x="2956" y="3190"/>
                  <a:ext cx="2158" cy="250"/>
                  <a:chOff x="340" y="3430"/>
                  <a:chExt cx="1224" cy="250"/>
                </a:xfrm>
              </p:grpSpPr>
              <p:sp>
                <p:nvSpPr>
                  <p:cNvPr id="7190" name="AutoShape 17"/>
                  <p:cNvSpPr>
                    <a:spLocks noChangeArrowheads="1"/>
                  </p:cNvSpPr>
                  <p:nvPr/>
                </p:nvSpPr>
                <p:spPr bwMode="auto">
                  <a:xfrm>
                    <a:off x="340" y="3430"/>
                    <a:ext cx="1224" cy="227"/>
                  </a:xfrm>
                  <a:prstGeom prst="flowChartTermina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7191" name="Text Box 1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2" y="3430"/>
                    <a:ext cx="680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ru-RU" altLang="ru-RU" sz="2000"/>
                      <a:t>конец</a:t>
                    </a:r>
                  </a:p>
                </p:txBody>
              </p:sp>
            </p:grpSp>
            <p:grpSp>
              <p:nvGrpSpPr>
                <p:cNvPr id="7186" name="Group 32"/>
                <p:cNvGrpSpPr>
                  <a:grpSpLocks/>
                </p:cNvGrpSpPr>
                <p:nvPr/>
              </p:nvGrpSpPr>
              <p:grpSpPr bwMode="auto">
                <a:xfrm>
                  <a:off x="2958" y="1469"/>
                  <a:ext cx="2158" cy="434"/>
                  <a:chOff x="3205" y="1469"/>
                  <a:chExt cx="1805" cy="434"/>
                </a:xfrm>
              </p:grpSpPr>
              <p:sp>
                <p:nvSpPr>
                  <p:cNvPr id="7188" name="Rectangle 23"/>
                  <p:cNvSpPr>
                    <a:spLocks noChangeArrowheads="1"/>
                  </p:cNvSpPr>
                  <p:nvPr/>
                </p:nvSpPr>
                <p:spPr bwMode="auto">
                  <a:xfrm>
                    <a:off x="3205" y="1469"/>
                    <a:ext cx="1805" cy="434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ru-RU" sz="2400"/>
                      <a:t>           P=</a:t>
                    </a:r>
                    <a:endParaRPr lang="ru-RU" altLang="ru-RU" sz="2400"/>
                  </a:p>
                </p:txBody>
              </p:sp>
              <p:graphicFrame>
                <p:nvGraphicFramePr>
                  <p:cNvPr id="7189" name="Object 29"/>
                  <p:cNvGraphicFramePr>
                    <a:graphicFrameLocks noChangeAspect="1"/>
                  </p:cNvGraphicFramePr>
                  <p:nvPr/>
                </p:nvGraphicFramePr>
                <p:xfrm>
                  <a:off x="4081" y="1531"/>
                  <a:ext cx="545" cy="352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8407" name="Формула" r:id="rId4" imgW="609336" imgH="393529" progId="Equation.3">
                          <p:embed/>
                        </p:oleObj>
                      </mc:Choice>
                      <mc:Fallback>
                        <p:oleObj name="Формула" r:id="rId4" imgW="609336" imgH="393529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5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4081" y="1531"/>
                                <a:ext cx="545" cy="352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7187" name="AutoShape 34"/>
                <p:cNvSpPr>
                  <a:spLocks noChangeArrowheads="1"/>
                </p:cNvSpPr>
                <p:nvPr/>
              </p:nvSpPr>
              <p:spPr bwMode="auto">
                <a:xfrm>
                  <a:off x="2959" y="2081"/>
                  <a:ext cx="2160" cy="460"/>
                </a:xfrm>
                <a:prstGeom prst="flowChartProcess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ru-RU" sz="2400"/>
                    <a:t>S=</a:t>
                  </a:r>
                  <a:endParaRPr lang="ru-RU" altLang="ru-RU" sz="2400"/>
                </a:p>
              </p:txBody>
            </p:sp>
          </p:grpSp>
          <p:graphicFrame>
            <p:nvGraphicFramePr>
              <p:cNvPr id="7180" name="Object 35"/>
              <p:cNvGraphicFramePr>
                <a:graphicFrameLocks noChangeAspect="1"/>
              </p:cNvGraphicFramePr>
              <p:nvPr/>
            </p:nvGraphicFramePr>
            <p:xfrm>
              <a:off x="3268" y="2175"/>
              <a:ext cx="1839" cy="22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58408" name="Формула" r:id="rId6" imgW="2145369" imgH="355446" progId="Equation.3">
                      <p:embed/>
                    </p:oleObj>
                  </mc:Choice>
                  <mc:Fallback>
                    <p:oleObj name="Формула" r:id="rId6" imgW="2145369" imgH="355446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7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3268" y="2175"/>
                            <a:ext cx="1839" cy="22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7174" name="Line 19"/>
            <p:cNvSpPr>
              <a:spLocks noChangeShapeType="1"/>
            </p:cNvSpPr>
            <p:nvPr/>
          </p:nvSpPr>
          <p:spPr bwMode="auto">
            <a:xfrm>
              <a:off x="4104" y="813"/>
              <a:ext cx="0" cy="1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75" name="Line 20"/>
            <p:cNvSpPr>
              <a:spLocks noChangeShapeType="1"/>
            </p:cNvSpPr>
            <p:nvPr/>
          </p:nvSpPr>
          <p:spPr bwMode="auto">
            <a:xfrm>
              <a:off x="4103" y="1278"/>
              <a:ext cx="0" cy="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76" name="Line 21"/>
            <p:cNvSpPr>
              <a:spLocks noChangeShapeType="1"/>
            </p:cNvSpPr>
            <p:nvPr/>
          </p:nvSpPr>
          <p:spPr bwMode="auto">
            <a:xfrm>
              <a:off x="4107" y="2531"/>
              <a:ext cx="0" cy="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77" name="Line 25"/>
            <p:cNvSpPr>
              <a:spLocks noChangeShapeType="1"/>
            </p:cNvSpPr>
            <p:nvPr/>
          </p:nvSpPr>
          <p:spPr bwMode="auto">
            <a:xfrm>
              <a:off x="4109" y="1902"/>
              <a:ext cx="0" cy="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7178" name="Line 22"/>
            <p:cNvSpPr>
              <a:spLocks noChangeShapeType="1"/>
            </p:cNvSpPr>
            <p:nvPr/>
          </p:nvSpPr>
          <p:spPr bwMode="auto">
            <a:xfrm>
              <a:off x="4101" y="2997"/>
              <a:ext cx="0" cy="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91146490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85775" y="1098550"/>
            <a:ext cx="8229600" cy="4525963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dirty="0" smtClean="0">
                <a:solidFill>
                  <a:srgbClr val="FFFF00"/>
                </a:solidFill>
              </a:rPr>
              <a:t>В квадратной комнате шириной </a:t>
            </a:r>
            <a:r>
              <a:rPr lang="en-US" altLang="ru-RU" dirty="0" smtClean="0">
                <a:solidFill>
                  <a:srgbClr val="FFFF00"/>
                </a:solidFill>
              </a:rPr>
              <a:t>A </a:t>
            </a:r>
            <a:r>
              <a:rPr lang="ru-RU" altLang="ru-RU" dirty="0" smtClean="0">
                <a:solidFill>
                  <a:srgbClr val="FFFF00"/>
                </a:solidFill>
              </a:rPr>
              <a:t>и высотой </a:t>
            </a:r>
            <a:r>
              <a:rPr lang="en-US" altLang="ru-RU" dirty="0" smtClean="0">
                <a:solidFill>
                  <a:srgbClr val="FFFF00"/>
                </a:solidFill>
              </a:rPr>
              <a:t>B </a:t>
            </a:r>
            <a:r>
              <a:rPr lang="ru-RU" altLang="ru-RU" dirty="0" smtClean="0">
                <a:solidFill>
                  <a:srgbClr val="FFFF00"/>
                </a:solidFill>
              </a:rPr>
              <a:t>есть окно и дверь с размерами </a:t>
            </a:r>
            <a:r>
              <a:rPr lang="en-US" altLang="ru-RU" dirty="0" smtClean="0">
                <a:solidFill>
                  <a:srgbClr val="FFFF00"/>
                </a:solidFill>
              </a:rPr>
              <a:t>C </a:t>
            </a:r>
            <a:r>
              <a:rPr lang="ru-RU" altLang="ru-RU" dirty="0" smtClean="0">
                <a:solidFill>
                  <a:srgbClr val="FFFF00"/>
                </a:solidFill>
              </a:rPr>
              <a:t>на </a:t>
            </a:r>
            <a:r>
              <a:rPr lang="en-US" altLang="ru-RU" dirty="0" smtClean="0">
                <a:solidFill>
                  <a:srgbClr val="FFFF00"/>
                </a:solidFill>
              </a:rPr>
              <a:t>D </a:t>
            </a:r>
            <a:r>
              <a:rPr lang="ru-RU" altLang="ru-RU" dirty="0" smtClean="0">
                <a:solidFill>
                  <a:srgbClr val="FFFF00"/>
                </a:solidFill>
              </a:rPr>
              <a:t>и</a:t>
            </a:r>
            <a:r>
              <a:rPr lang="en-US" altLang="ru-RU" dirty="0" smtClean="0">
                <a:solidFill>
                  <a:srgbClr val="FFFF00"/>
                </a:solidFill>
              </a:rPr>
              <a:t> M </a:t>
            </a:r>
            <a:r>
              <a:rPr lang="ru-RU" altLang="ru-RU" dirty="0" smtClean="0">
                <a:solidFill>
                  <a:srgbClr val="FFFF00"/>
                </a:solidFill>
              </a:rPr>
              <a:t>на</a:t>
            </a:r>
            <a:r>
              <a:rPr lang="en-US" altLang="ru-RU" dirty="0" smtClean="0">
                <a:solidFill>
                  <a:srgbClr val="FFFF00"/>
                </a:solidFill>
              </a:rPr>
              <a:t> N</a:t>
            </a:r>
            <a:r>
              <a:rPr lang="ru-RU" altLang="ru-RU" dirty="0" smtClean="0">
                <a:solidFill>
                  <a:srgbClr val="FFFF00"/>
                </a:solidFill>
              </a:rPr>
              <a:t> соответственно. Вычислите площадь стен для оклеивания их обоями. </a:t>
            </a:r>
          </a:p>
          <a:p>
            <a:pPr marL="0" indent="0" eaLnBrk="1" hangingPunct="1">
              <a:buFontTx/>
              <a:buNone/>
            </a:pPr>
            <a:r>
              <a:rPr lang="ru-RU" altLang="ru-RU" dirty="0" smtClean="0">
                <a:solidFill>
                  <a:srgbClr val="FFFF00"/>
                </a:solidFill>
              </a:rPr>
              <a:t>Составьте блок-схему алгоритма решения поставленной задачи.</a:t>
            </a:r>
          </a:p>
        </p:txBody>
      </p:sp>
    </p:spTree>
    <p:extLst>
      <p:ext uri="{BB962C8B-B14F-4D97-AF65-F5344CB8AC3E}">
        <p14:creationId xmlns:p14="http://schemas.microsoft.com/office/powerpoint/2010/main" val="3763944911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56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11" dur="500"/>
                                        <p:tgtEl>
                                          <p:spTgt spid="563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32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143000" y="152400"/>
            <a:ext cx="5943600" cy="1143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По страничкам</a:t>
            </a:r>
          </a:p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CCFF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истории...</a:t>
            </a:r>
          </a:p>
        </p:txBody>
      </p:sp>
      <p:pic>
        <p:nvPicPr>
          <p:cNvPr id="3075" name="Picture 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80607"/>
              </a:clrFrom>
              <a:clrTo>
                <a:srgbClr val="08060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0"/>
            <a:ext cx="1428750" cy="104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52600"/>
            <a:ext cx="1443038" cy="21336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384852" y="723900"/>
            <a:ext cx="8229600" cy="6481762"/>
          </a:xfrm>
          <a:prstGeom prst="rect">
            <a:avLst/>
          </a:prstGeom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3080" name="Text Box 10"/>
          <p:cNvSpPr txBox="1">
            <a:spLocks noChangeArrowheads="1"/>
          </p:cNvSpPr>
          <p:nvPr/>
        </p:nvSpPr>
        <p:spPr bwMode="auto">
          <a:xfrm>
            <a:off x="2209800" y="1600200"/>
            <a:ext cx="6705600" cy="451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/>
              <a:t>Слово «алгоритм» происходит от имени великого среднеазиатского ученого 8–9 вв. Аль-Хорезми.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000"/>
              <a:t>Из математических работ Аль-Хорезми до нас дошли только две – алгебраическая и арифметическая. Вторая книга долгое время считалась потерянной,    но в 1857 в библиотеке Кембриджского университета был найден ее перевод на латинский язык. В ней описаны четыре правила арифметических действий, практически те же, что используются и сейчас. Первые строки этой книги были переведены так: «Сказал Алгоритми. Воздадим должную хвалу Богу, нашему вождю и защитнику». Так имя Аль-Хорезми перешло в «Алгоритми», откуда и появилось слово «алгоритм».</a:t>
            </a:r>
            <a:r>
              <a:rPr lang="ru-RU" altLang="ru-RU" sz="1800"/>
              <a:t>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6"/>
          <p:cNvGrpSpPr>
            <a:grpSpLocks/>
          </p:cNvGrpSpPr>
          <p:nvPr/>
        </p:nvGrpSpPr>
        <p:grpSpPr bwMode="auto">
          <a:xfrm>
            <a:off x="1903413" y="0"/>
            <a:ext cx="5286375" cy="6857999"/>
            <a:chOff x="1199" y="86"/>
            <a:chExt cx="3330" cy="4013"/>
          </a:xfrm>
        </p:grpSpPr>
        <p:sp>
          <p:nvSpPr>
            <p:cNvPr id="10243" name="Rectangle 7"/>
            <p:cNvSpPr>
              <a:spLocks noChangeArrowheads="1"/>
            </p:cNvSpPr>
            <p:nvPr/>
          </p:nvSpPr>
          <p:spPr bwMode="auto">
            <a:xfrm>
              <a:off x="1199" y="86"/>
              <a:ext cx="3330" cy="4013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grpSp>
          <p:nvGrpSpPr>
            <p:cNvPr id="10244" name="Group 35"/>
            <p:cNvGrpSpPr>
              <a:grpSpLocks/>
            </p:cNvGrpSpPr>
            <p:nvPr/>
          </p:nvGrpSpPr>
          <p:grpSpPr bwMode="auto">
            <a:xfrm>
              <a:off x="1535" y="204"/>
              <a:ext cx="2663" cy="3752"/>
              <a:chOff x="1535" y="156"/>
              <a:chExt cx="2663" cy="3752"/>
            </a:xfrm>
          </p:grpSpPr>
          <p:grpSp>
            <p:nvGrpSpPr>
              <p:cNvPr id="10245" name="Group 8"/>
              <p:cNvGrpSpPr>
                <a:grpSpLocks/>
              </p:cNvGrpSpPr>
              <p:nvPr/>
            </p:nvGrpSpPr>
            <p:grpSpPr bwMode="auto">
              <a:xfrm>
                <a:off x="1566" y="156"/>
                <a:ext cx="2632" cy="250"/>
                <a:chOff x="431" y="1071"/>
                <a:chExt cx="1224" cy="250"/>
              </a:xfrm>
            </p:grpSpPr>
            <p:sp>
              <p:nvSpPr>
                <p:cNvPr id="10266" name="AutoShape 9"/>
                <p:cNvSpPr>
                  <a:spLocks noChangeArrowheads="1"/>
                </p:cNvSpPr>
                <p:nvPr/>
              </p:nvSpPr>
              <p:spPr bwMode="auto">
                <a:xfrm>
                  <a:off x="431" y="1071"/>
                  <a:ext cx="1224" cy="227"/>
                </a:xfrm>
                <a:prstGeom prst="flowChartTermina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0267" name="Text Box 10"/>
                <p:cNvSpPr txBox="1">
                  <a:spLocks noChangeArrowheads="1"/>
                </p:cNvSpPr>
                <p:nvPr/>
              </p:nvSpPr>
              <p:spPr bwMode="auto">
                <a:xfrm>
                  <a:off x="567" y="1071"/>
                  <a:ext cx="907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ru-RU" altLang="ru-RU" sz="2000"/>
                    <a:t>начало</a:t>
                  </a:r>
                </a:p>
              </p:txBody>
            </p:sp>
          </p:grpSp>
          <p:grpSp>
            <p:nvGrpSpPr>
              <p:cNvPr id="10246" name="Group 11"/>
              <p:cNvGrpSpPr>
                <a:grpSpLocks/>
              </p:cNvGrpSpPr>
              <p:nvPr/>
            </p:nvGrpSpPr>
            <p:grpSpPr bwMode="auto">
              <a:xfrm>
                <a:off x="1564" y="556"/>
                <a:ext cx="2617" cy="295"/>
                <a:chOff x="317" y="1274"/>
                <a:chExt cx="1829" cy="512"/>
              </a:xfrm>
            </p:grpSpPr>
            <p:sp>
              <p:nvSpPr>
                <p:cNvPr id="10264" name="AutoShape 12"/>
                <p:cNvSpPr>
                  <a:spLocks noChangeArrowheads="1"/>
                </p:cNvSpPr>
                <p:nvPr/>
              </p:nvSpPr>
              <p:spPr bwMode="auto">
                <a:xfrm>
                  <a:off x="317" y="1274"/>
                  <a:ext cx="1829" cy="512"/>
                </a:xfrm>
                <a:prstGeom prst="flowChartInputOutpu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0265" name="Text Box 13"/>
                <p:cNvSpPr txBox="1">
                  <a:spLocks noChangeArrowheads="1"/>
                </p:cNvSpPr>
                <p:nvPr/>
              </p:nvSpPr>
              <p:spPr bwMode="auto">
                <a:xfrm>
                  <a:off x="528" y="1293"/>
                  <a:ext cx="1283" cy="4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ru-RU" altLang="ru-RU" sz="2000"/>
                    <a:t>ввод: </a:t>
                  </a:r>
                  <a:r>
                    <a:rPr lang="en-US" altLang="ru-RU" sz="2000"/>
                    <a:t>A, B, C,</a:t>
                  </a:r>
                  <a:r>
                    <a:rPr lang="ru-RU" altLang="ru-RU" sz="2000"/>
                    <a:t> </a:t>
                  </a:r>
                  <a:r>
                    <a:rPr lang="en-US" altLang="ru-RU" sz="2000"/>
                    <a:t>D, M, N</a:t>
                  </a:r>
                  <a:endParaRPr lang="ru-RU" altLang="ru-RU" sz="2000"/>
                </a:p>
              </p:txBody>
            </p:sp>
          </p:grpSp>
          <p:grpSp>
            <p:nvGrpSpPr>
              <p:cNvPr id="10247" name="Group 14"/>
              <p:cNvGrpSpPr>
                <a:grpSpLocks/>
              </p:cNvGrpSpPr>
              <p:nvPr/>
            </p:nvGrpSpPr>
            <p:grpSpPr bwMode="auto">
              <a:xfrm>
                <a:off x="1594" y="3182"/>
                <a:ext cx="2593" cy="283"/>
                <a:chOff x="657" y="3294"/>
                <a:chExt cx="1224" cy="272"/>
              </a:xfrm>
            </p:grpSpPr>
            <p:sp>
              <p:nvSpPr>
                <p:cNvPr id="10262" name="AutoShape 15"/>
                <p:cNvSpPr>
                  <a:spLocks noChangeArrowheads="1"/>
                </p:cNvSpPr>
                <p:nvPr/>
              </p:nvSpPr>
              <p:spPr bwMode="auto">
                <a:xfrm>
                  <a:off x="657" y="3294"/>
                  <a:ext cx="1224" cy="272"/>
                </a:xfrm>
                <a:prstGeom prst="flowChartInputOutpu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0263" name="Text Box 16"/>
                <p:cNvSpPr txBox="1">
                  <a:spLocks noChangeArrowheads="1"/>
                </p:cNvSpPr>
                <p:nvPr/>
              </p:nvSpPr>
              <p:spPr bwMode="auto">
                <a:xfrm>
                  <a:off x="839" y="3309"/>
                  <a:ext cx="952" cy="2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ru-RU" altLang="ru-RU" sz="2000"/>
                    <a:t>вывод: </a:t>
                  </a:r>
                  <a:r>
                    <a:rPr lang="en-US" altLang="ru-RU" sz="2000"/>
                    <a:t>S</a:t>
                  </a:r>
                  <a:endParaRPr lang="ru-RU" altLang="ru-RU" sz="2000"/>
                </a:p>
              </p:txBody>
            </p:sp>
          </p:grpSp>
          <p:grpSp>
            <p:nvGrpSpPr>
              <p:cNvPr id="10248" name="Group 17"/>
              <p:cNvGrpSpPr>
                <a:grpSpLocks/>
              </p:cNvGrpSpPr>
              <p:nvPr/>
            </p:nvGrpSpPr>
            <p:grpSpPr bwMode="auto">
              <a:xfrm>
                <a:off x="1551" y="3658"/>
                <a:ext cx="2633" cy="250"/>
                <a:chOff x="340" y="3430"/>
                <a:chExt cx="1224" cy="250"/>
              </a:xfrm>
            </p:grpSpPr>
            <p:sp>
              <p:nvSpPr>
                <p:cNvPr id="10260" name="AutoShape 18"/>
                <p:cNvSpPr>
                  <a:spLocks noChangeArrowheads="1"/>
                </p:cNvSpPr>
                <p:nvPr/>
              </p:nvSpPr>
              <p:spPr bwMode="auto">
                <a:xfrm>
                  <a:off x="340" y="3430"/>
                  <a:ext cx="1224" cy="227"/>
                </a:xfrm>
                <a:prstGeom prst="flowChartTermina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0261" name="Text Box 19"/>
                <p:cNvSpPr txBox="1">
                  <a:spLocks noChangeArrowheads="1"/>
                </p:cNvSpPr>
                <p:nvPr/>
              </p:nvSpPr>
              <p:spPr bwMode="auto">
                <a:xfrm>
                  <a:off x="612" y="3430"/>
                  <a:ext cx="680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ru-RU" altLang="ru-RU" sz="2000"/>
                    <a:t>конец</a:t>
                  </a:r>
                </a:p>
              </p:txBody>
            </p:sp>
          </p:grpSp>
          <p:sp>
            <p:nvSpPr>
              <p:cNvPr id="10249" name="Rectangle 21"/>
              <p:cNvSpPr>
                <a:spLocks noChangeArrowheads="1"/>
              </p:cNvSpPr>
              <p:nvPr/>
            </p:nvSpPr>
            <p:spPr bwMode="auto">
              <a:xfrm>
                <a:off x="1553" y="1043"/>
                <a:ext cx="2634" cy="36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2400"/>
                  <a:t>           S</a:t>
                </a:r>
                <a:r>
                  <a:rPr lang="en-US" altLang="ru-RU" sz="2400" baseline="-25000"/>
                  <a:t>1</a:t>
                </a:r>
                <a:r>
                  <a:rPr lang="en-US" altLang="ru-RU" sz="2400"/>
                  <a:t>= 4 * A * B</a:t>
                </a:r>
                <a:endParaRPr lang="ru-RU" altLang="ru-RU" sz="2400"/>
              </a:p>
            </p:txBody>
          </p:sp>
          <p:sp>
            <p:nvSpPr>
              <p:cNvPr id="10250" name="AutoShape 23"/>
              <p:cNvSpPr>
                <a:spLocks noChangeArrowheads="1"/>
              </p:cNvSpPr>
              <p:nvPr/>
            </p:nvSpPr>
            <p:spPr bwMode="auto">
              <a:xfrm>
                <a:off x="1555" y="1601"/>
                <a:ext cx="2635" cy="349"/>
              </a:xfrm>
              <a:prstGeom prst="flowChartProcess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2400"/>
                  <a:t>S</a:t>
                </a:r>
                <a:r>
                  <a:rPr lang="en-US" altLang="ru-RU" sz="2400" baseline="-25000"/>
                  <a:t>2</a:t>
                </a:r>
                <a:r>
                  <a:rPr lang="en-US" altLang="ru-RU" sz="2400"/>
                  <a:t> = C * D</a:t>
                </a:r>
                <a:endParaRPr lang="ru-RU" altLang="ru-RU" sz="2400"/>
              </a:p>
            </p:txBody>
          </p:sp>
          <p:sp>
            <p:nvSpPr>
              <p:cNvPr id="10251" name="Line 25"/>
              <p:cNvSpPr>
                <a:spLocks noChangeShapeType="1"/>
              </p:cNvSpPr>
              <p:nvPr/>
            </p:nvSpPr>
            <p:spPr bwMode="auto">
              <a:xfrm>
                <a:off x="2870" y="394"/>
                <a:ext cx="0" cy="1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2" name="Line 26"/>
              <p:cNvSpPr>
                <a:spLocks noChangeShapeType="1"/>
              </p:cNvSpPr>
              <p:nvPr/>
            </p:nvSpPr>
            <p:spPr bwMode="auto">
              <a:xfrm>
                <a:off x="2869" y="859"/>
                <a:ext cx="0" cy="1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3" name="Line 27"/>
              <p:cNvSpPr>
                <a:spLocks noChangeShapeType="1"/>
              </p:cNvSpPr>
              <p:nvPr/>
            </p:nvSpPr>
            <p:spPr bwMode="auto">
              <a:xfrm>
                <a:off x="2873" y="1950"/>
                <a:ext cx="0" cy="1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4" name="Line 28"/>
              <p:cNvSpPr>
                <a:spLocks noChangeShapeType="1"/>
              </p:cNvSpPr>
              <p:nvPr/>
            </p:nvSpPr>
            <p:spPr bwMode="auto">
              <a:xfrm>
                <a:off x="2875" y="1405"/>
                <a:ext cx="0" cy="1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5" name="Line 29"/>
              <p:cNvSpPr>
                <a:spLocks noChangeShapeType="1"/>
              </p:cNvSpPr>
              <p:nvPr/>
            </p:nvSpPr>
            <p:spPr bwMode="auto">
              <a:xfrm>
                <a:off x="2861" y="3472"/>
                <a:ext cx="0" cy="1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6" name="AutoShape 30"/>
              <p:cNvSpPr>
                <a:spLocks noChangeArrowheads="1"/>
              </p:cNvSpPr>
              <p:nvPr/>
            </p:nvSpPr>
            <p:spPr bwMode="auto">
              <a:xfrm>
                <a:off x="1545" y="2127"/>
                <a:ext cx="2635" cy="336"/>
              </a:xfrm>
              <a:prstGeom prst="flowChartProcess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2400"/>
                  <a:t>S</a:t>
                </a:r>
                <a:r>
                  <a:rPr lang="en-US" altLang="ru-RU" sz="2400" baseline="-25000"/>
                  <a:t>3</a:t>
                </a:r>
                <a:r>
                  <a:rPr lang="en-US" altLang="ru-RU" sz="2400"/>
                  <a:t> = M * N</a:t>
                </a:r>
                <a:endParaRPr lang="ru-RU" altLang="ru-RU" sz="2400"/>
              </a:p>
            </p:txBody>
          </p:sp>
          <p:sp>
            <p:nvSpPr>
              <p:cNvPr id="10257" name="Line 32"/>
              <p:cNvSpPr>
                <a:spLocks noChangeShapeType="1"/>
              </p:cNvSpPr>
              <p:nvPr/>
            </p:nvSpPr>
            <p:spPr bwMode="auto">
              <a:xfrm>
                <a:off x="2867" y="2472"/>
                <a:ext cx="0" cy="1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8" name="Line 33"/>
              <p:cNvSpPr>
                <a:spLocks noChangeShapeType="1"/>
              </p:cNvSpPr>
              <p:nvPr/>
            </p:nvSpPr>
            <p:spPr bwMode="auto">
              <a:xfrm>
                <a:off x="2861" y="2998"/>
                <a:ext cx="0" cy="1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259" name="AutoShape 34"/>
              <p:cNvSpPr>
                <a:spLocks noChangeArrowheads="1"/>
              </p:cNvSpPr>
              <p:nvPr/>
            </p:nvSpPr>
            <p:spPr bwMode="auto">
              <a:xfrm>
                <a:off x="1535" y="2658"/>
                <a:ext cx="2635" cy="337"/>
              </a:xfrm>
              <a:prstGeom prst="flowChartProcess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2400"/>
                  <a:t>S = S</a:t>
                </a:r>
                <a:r>
                  <a:rPr lang="en-US" altLang="ru-RU" sz="2400" baseline="-25000"/>
                  <a:t>1</a:t>
                </a:r>
                <a:r>
                  <a:rPr lang="en-US" altLang="ru-RU" sz="2400"/>
                  <a:t> – (S</a:t>
                </a:r>
                <a:r>
                  <a:rPr lang="en-US" altLang="ru-RU" sz="2400" baseline="-25000"/>
                  <a:t>2</a:t>
                </a:r>
                <a:r>
                  <a:rPr lang="en-US" altLang="ru-RU" sz="2400"/>
                  <a:t> + S</a:t>
                </a:r>
                <a:r>
                  <a:rPr lang="en-US" altLang="ru-RU" sz="2400" baseline="-25000"/>
                  <a:t>3</a:t>
                </a:r>
                <a:r>
                  <a:rPr lang="en-US" altLang="ru-RU" sz="2400"/>
                  <a:t>)</a:t>
                </a:r>
                <a:endParaRPr lang="ru-RU" altLang="ru-RU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9475027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39713" y="201657"/>
            <a:ext cx="4071937" cy="530538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sz="2800" dirty="0" smtClean="0">
                <a:solidFill>
                  <a:srgbClr val="FFFF00"/>
                </a:solidFill>
              </a:rPr>
              <a:t>Дана величина </a:t>
            </a:r>
            <a:r>
              <a:rPr lang="en-US" altLang="ru-RU" sz="2800" dirty="0" smtClean="0">
                <a:solidFill>
                  <a:srgbClr val="FFFF00"/>
                </a:solidFill>
              </a:rPr>
              <a:t>A,</a:t>
            </a:r>
            <a:r>
              <a:rPr lang="ru-RU" altLang="ru-RU" sz="2800" dirty="0" smtClean="0">
                <a:solidFill>
                  <a:srgbClr val="FFFF00"/>
                </a:solidFill>
              </a:rPr>
              <a:t> выражающая объем информации в байтах. </a:t>
            </a:r>
          </a:p>
          <a:p>
            <a:pPr marL="0" indent="0" eaLnBrk="1" hangingPunct="1">
              <a:buFontTx/>
              <a:buNone/>
            </a:pPr>
            <a:endParaRPr lang="ru-RU" altLang="ru-RU" sz="2800" dirty="0">
              <a:solidFill>
                <a:srgbClr val="FFFF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ru-RU" altLang="ru-RU" sz="2800" dirty="0" smtClean="0">
                <a:solidFill>
                  <a:srgbClr val="FFFF00"/>
                </a:solidFill>
              </a:rPr>
              <a:t>Перевести А в более крупные единицы измерения информации</a:t>
            </a:r>
            <a:r>
              <a:rPr lang="en-US" altLang="ru-RU" sz="2800" dirty="0">
                <a:solidFill>
                  <a:srgbClr val="FFFF00"/>
                </a:solidFill>
              </a:rPr>
              <a:t> </a:t>
            </a:r>
            <a:endParaRPr lang="en-US" altLang="ru-RU" sz="2800" dirty="0" smtClean="0">
              <a:solidFill>
                <a:srgbClr val="FFFF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en-US" altLang="ru-RU" sz="2800" dirty="0" smtClean="0">
                <a:solidFill>
                  <a:srgbClr val="FFFF00"/>
                </a:solidFill>
              </a:rPr>
              <a:t>(K, M, G, T)</a:t>
            </a:r>
            <a:endParaRPr lang="ru-RU" altLang="ru-RU" sz="2800" dirty="0" smtClean="0">
              <a:solidFill>
                <a:srgbClr val="FFFF00"/>
              </a:solidFill>
            </a:endParaRPr>
          </a:p>
          <a:p>
            <a:pPr marL="0" indent="0" eaLnBrk="1" hangingPunct="1">
              <a:buFontTx/>
              <a:buNone/>
            </a:pPr>
            <a:endParaRPr lang="ru-RU" altLang="ru-RU" sz="2800" dirty="0">
              <a:solidFill>
                <a:srgbClr val="FFFF00"/>
              </a:solidFill>
            </a:endParaRPr>
          </a:p>
          <a:p>
            <a:pPr marL="0" indent="0" eaLnBrk="1" hangingPunct="1">
              <a:buFontTx/>
              <a:buNone/>
            </a:pPr>
            <a:r>
              <a:rPr lang="ru-RU" altLang="ru-RU" sz="2800" dirty="0" smtClean="0">
                <a:solidFill>
                  <a:srgbClr val="FFFF00"/>
                </a:solidFill>
              </a:rPr>
              <a:t>Составьте блок-схему алгоритма решения поставленной задачи</a:t>
            </a:r>
            <a:r>
              <a:rPr lang="ru-RU" altLang="ru-RU" sz="2800" dirty="0" smtClean="0"/>
              <a:t>.</a:t>
            </a: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4308474" y="0"/>
            <a:ext cx="4835525" cy="6857999"/>
            <a:chOff x="2714" y="146"/>
            <a:chExt cx="2853" cy="4013"/>
          </a:xfrm>
        </p:grpSpPr>
        <p:sp>
          <p:nvSpPr>
            <p:cNvPr id="11268" name="Rectangle 5"/>
            <p:cNvSpPr>
              <a:spLocks noChangeArrowheads="1"/>
            </p:cNvSpPr>
            <p:nvPr/>
          </p:nvSpPr>
          <p:spPr bwMode="auto">
            <a:xfrm>
              <a:off x="2714" y="146"/>
              <a:ext cx="2853" cy="4013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grpSp>
          <p:nvGrpSpPr>
            <p:cNvPr id="11269" name="Group 6"/>
            <p:cNvGrpSpPr>
              <a:grpSpLocks/>
            </p:cNvGrpSpPr>
            <p:nvPr/>
          </p:nvGrpSpPr>
          <p:grpSpPr bwMode="auto">
            <a:xfrm>
              <a:off x="3002" y="264"/>
              <a:ext cx="2281" cy="3752"/>
              <a:chOff x="1535" y="156"/>
              <a:chExt cx="2663" cy="3752"/>
            </a:xfrm>
          </p:grpSpPr>
          <p:grpSp>
            <p:nvGrpSpPr>
              <p:cNvPr id="11270" name="Group 7"/>
              <p:cNvGrpSpPr>
                <a:grpSpLocks/>
              </p:cNvGrpSpPr>
              <p:nvPr/>
            </p:nvGrpSpPr>
            <p:grpSpPr bwMode="auto">
              <a:xfrm>
                <a:off x="1566" y="156"/>
                <a:ext cx="2632" cy="250"/>
                <a:chOff x="431" y="1071"/>
                <a:chExt cx="1224" cy="250"/>
              </a:xfrm>
            </p:grpSpPr>
            <p:sp>
              <p:nvSpPr>
                <p:cNvPr id="11291" name="AutoShape 8"/>
                <p:cNvSpPr>
                  <a:spLocks noChangeArrowheads="1"/>
                </p:cNvSpPr>
                <p:nvPr/>
              </p:nvSpPr>
              <p:spPr bwMode="auto">
                <a:xfrm>
                  <a:off x="431" y="1071"/>
                  <a:ext cx="1224" cy="227"/>
                </a:xfrm>
                <a:prstGeom prst="flowChartTermina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292" name="Text Box 9"/>
                <p:cNvSpPr txBox="1">
                  <a:spLocks noChangeArrowheads="1"/>
                </p:cNvSpPr>
                <p:nvPr/>
              </p:nvSpPr>
              <p:spPr bwMode="auto">
                <a:xfrm>
                  <a:off x="567" y="1071"/>
                  <a:ext cx="907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ru-RU" altLang="ru-RU" sz="2000"/>
                    <a:t>начало</a:t>
                  </a:r>
                </a:p>
              </p:txBody>
            </p:sp>
          </p:grpSp>
          <p:grpSp>
            <p:nvGrpSpPr>
              <p:cNvPr id="11271" name="Group 10"/>
              <p:cNvGrpSpPr>
                <a:grpSpLocks/>
              </p:cNvGrpSpPr>
              <p:nvPr/>
            </p:nvGrpSpPr>
            <p:grpSpPr bwMode="auto">
              <a:xfrm>
                <a:off x="1564" y="556"/>
                <a:ext cx="2617" cy="295"/>
                <a:chOff x="317" y="1274"/>
                <a:chExt cx="1829" cy="512"/>
              </a:xfrm>
            </p:grpSpPr>
            <p:sp>
              <p:nvSpPr>
                <p:cNvPr id="11289" name="AutoShape 11"/>
                <p:cNvSpPr>
                  <a:spLocks noChangeArrowheads="1"/>
                </p:cNvSpPr>
                <p:nvPr/>
              </p:nvSpPr>
              <p:spPr bwMode="auto">
                <a:xfrm>
                  <a:off x="317" y="1274"/>
                  <a:ext cx="1829" cy="512"/>
                </a:xfrm>
                <a:prstGeom prst="flowChartInputOutpu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290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528" y="1293"/>
                  <a:ext cx="1283" cy="43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ru-RU" altLang="ru-RU" sz="2000" dirty="0" smtClean="0"/>
                    <a:t>Ввод  </a:t>
                  </a:r>
                  <a:r>
                    <a:rPr lang="en-US" altLang="ru-RU" sz="2000" dirty="0"/>
                    <a:t>A </a:t>
                  </a:r>
                  <a:endParaRPr lang="ru-RU" altLang="ru-RU" sz="2000" dirty="0"/>
                </a:p>
              </p:txBody>
            </p:sp>
          </p:grpSp>
          <p:grpSp>
            <p:nvGrpSpPr>
              <p:cNvPr id="11272" name="Group 13"/>
              <p:cNvGrpSpPr>
                <a:grpSpLocks/>
              </p:cNvGrpSpPr>
              <p:nvPr/>
            </p:nvGrpSpPr>
            <p:grpSpPr bwMode="auto">
              <a:xfrm>
                <a:off x="1594" y="3182"/>
                <a:ext cx="2593" cy="283"/>
                <a:chOff x="657" y="3294"/>
                <a:chExt cx="1224" cy="272"/>
              </a:xfrm>
            </p:grpSpPr>
            <p:sp>
              <p:nvSpPr>
                <p:cNvPr id="11287" name="AutoShape 14"/>
                <p:cNvSpPr>
                  <a:spLocks noChangeArrowheads="1"/>
                </p:cNvSpPr>
                <p:nvPr/>
              </p:nvSpPr>
              <p:spPr bwMode="auto">
                <a:xfrm>
                  <a:off x="657" y="3294"/>
                  <a:ext cx="1224" cy="272"/>
                </a:xfrm>
                <a:prstGeom prst="flowChartInputOutpu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288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839" y="3309"/>
                  <a:ext cx="952" cy="241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ru-RU" altLang="ru-RU" sz="2000" dirty="0"/>
                    <a:t>вывод: </a:t>
                  </a:r>
                  <a:r>
                    <a:rPr lang="en-US" altLang="ru-RU" sz="2000" dirty="0"/>
                    <a:t>K, M, G, T</a:t>
                  </a:r>
                  <a:endParaRPr lang="ru-RU" altLang="ru-RU" sz="2000" dirty="0"/>
                </a:p>
              </p:txBody>
            </p:sp>
          </p:grpSp>
          <p:grpSp>
            <p:nvGrpSpPr>
              <p:cNvPr id="11273" name="Group 16"/>
              <p:cNvGrpSpPr>
                <a:grpSpLocks/>
              </p:cNvGrpSpPr>
              <p:nvPr/>
            </p:nvGrpSpPr>
            <p:grpSpPr bwMode="auto">
              <a:xfrm>
                <a:off x="1551" y="3658"/>
                <a:ext cx="2633" cy="250"/>
                <a:chOff x="340" y="3430"/>
                <a:chExt cx="1224" cy="250"/>
              </a:xfrm>
            </p:grpSpPr>
            <p:sp>
              <p:nvSpPr>
                <p:cNvPr id="11285" name="AutoShape 17"/>
                <p:cNvSpPr>
                  <a:spLocks noChangeArrowheads="1"/>
                </p:cNvSpPr>
                <p:nvPr/>
              </p:nvSpPr>
              <p:spPr bwMode="auto">
                <a:xfrm>
                  <a:off x="340" y="3430"/>
                  <a:ext cx="1224" cy="227"/>
                </a:xfrm>
                <a:prstGeom prst="flowChartTerminator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ru-RU" altLang="ru-RU" sz="1800"/>
                </a:p>
              </p:txBody>
            </p:sp>
            <p:sp>
              <p:nvSpPr>
                <p:cNvPr id="11286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612" y="3430"/>
                  <a:ext cx="680" cy="2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ru-RU" altLang="ru-RU" sz="2000"/>
                    <a:t>конец</a:t>
                  </a:r>
                </a:p>
              </p:txBody>
            </p:sp>
          </p:grpSp>
          <p:sp>
            <p:nvSpPr>
              <p:cNvPr id="11274" name="Rectangle 19"/>
              <p:cNvSpPr>
                <a:spLocks noChangeArrowheads="1"/>
              </p:cNvSpPr>
              <p:nvPr/>
            </p:nvSpPr>
            <p:spPr bwMode="auto">
              <a:xfrm>
                <a:off x="1553" y="1043"/>
                <a:ext cx="2634" cy="360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2400"/>
                  <a:t>           K = A / 1024</a:t>
                </a:r>
                <a:endParaRPr lang="ru-RU" altLang="ru-RU" sz="2400"/>
              </a:p>
            </p:txBody>
          </p:sp>
          <p:sp>
            <p:nvSpPr>
              <p:cNvPr id="11275" name="AutoShape 20"/>
              <p:cNvSpPr>
                <a:spLocks noChangeArrowheads="1"/>
              </p:cNvSpPr>
              <p:nvPr/>
            </p:nvSpPr>
            <p:spPr bwMode="auto">
              <a:xfrm>
                <a:off x="1555" y="1601"/>
                <a:ext cx="2635" cy="349"/>
              </a:xfrm>
              <a:prstGeom prst="flowChartProcess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2400"/>
                  <a:t>M = K /1024</a:t>
                </a:r>
                <a:endParaRPr lang="ru-RU" altLang="ru-RU" sz="2400"/>
              </a:p>
            </p:txBody>
          </p:sp>
          <p:sp>
            <p:nvSpPr>
              <p:cNvPr id="11276" name="Line 21"/>
              <p:cNvSpPr>
                <a:spLocks noChangeShapeType="1"/>
              </p:cNvSpPr>
              <p:nvPr/>
            </p:nvSpPr>
            <p:spPr bwMode="auto">
              <a:xfrm>
                <a:off x="2870" y="394"/>
                <a:ext cx="0" cy="1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7" name="Line 22"/>
              <p:cNvSpPr>
                <a:spLocks noChangeShapeType="1"/>
              </p:cNvSpPr>
              <p:nvPr/>
            </p:nvSpPr>
            <p:spPr bwMode="auto">
              <a:xfrm>
                <a:off x="2869" y="859"/>
                <a:ext cx="0" cy="1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8" name="Line 23"/>
              <p:cNvSpPr>
                <a:spLocks noChangeShapeType="1"/>
              </p:cNvSpPr>
              <p:nvPr/>
            </p:nvSpPr>
            <p:spPr bwMode="auto">
              <a:xfrm>
                <a:off x="2873" y="1950"/>
                <a:ext cx="0" cy="1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79" name="Line 24"/>
              <p:cNvSpPr>
                <a:spLocks noChangeShapeType="1"/>
              </p:cNvSpPr>
              <p:nvPr/>
            </p:nvSpPr>
            <p:spPr bwMode="auto">
              <a:xfrm>
                <a:off x="2875" y="1405"/>
                <a:ext cx="0" cy="1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0" name="Line 25"/>
              <p:cNvSpPr>
                <a:spLocks noChangeShapeType="1"/>
              </p:cNvSpPr>
              <p:nvPr/>
            </p:nvSpPr>
            <p:spPr bwMode="auto">
              <a:xfrm>
                <a:off x="2861" y="3472"/>
                <a:ext cx="0" cy="1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1" name="AutoShape 26"/>
              <p:cNvSpPr>
                <a:spLocks noChangeArrowheads="1"/>
              </p:cNvSpPr>
              <p:nvPr/>
            </p:nvSpPr>
            <p:spPr bwMode="auto">
              <a:xfrm>
                <a:off x="1545" y="2127"/>
                <a:ext cx="2635" cy="336"/>
              </a:xfrm>
              <a:prstGeom prst="flowChartProcess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2400"/>
                  <a:t>G = M / 1024</a:t>
                </a:r>
                <a:endParaRPr lang="ru-RU" altLang="ru-RU" sz="2400"/>
              </a:p>
            </p:txBody>
          </p:sp>
          <p:sp>
            <p:nvSpPr>
              <p:cNvPr id="11282" name="Line 27"/>
              <p:cNvSpPr>
                <a:spLocks noChangeShapeType="1"/>
              </p:cNvSpPr>
              <p:nvPr/>
            </p:nvSpPr>
            <p:spPr bwMode="auto">
              <a:xfrm>
                <a:off x="2867" y="2472"/>
                <a:ext cx="0" cy="1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3" name="Line 28"/>
              <p:cNvSpPr>
                <a:spLocks noChangeShapeType="1"/>
              </p:cNvSpPr>
              <p:nvPr/>
            </p:nvSpPr>
            <p:spPr bwMode="auto">
              <a:xfrm>
                <a:off x="2861" y="2998"/>
                <a:ext cx="0" cy="18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284" name="AutoShape 29"/>
              <p:cNvSpPr>
                <a:spLocks noChangeArrowheads="1"/>
              </p:cNvSpPr>
              <p:nvPr/>
            </p:nvSpPr>
            <p:spPr bwMode="auto">
              <a:xfrm>
                <a:off x="1535" y="2658"/>
                <a:ext cx="2635" cy="337"/>
              </a:xfrm>
              <a:prstGeom prst="flowChartProcess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2400"/>
                  <a:t>T = G / 1024</a:t>
                </a:r>
                <a:endParaRPr lang="ru-RU" altLang="ru-RU" sz="240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2320201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3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52400"/>
            <a:ext cx="8229600" cy="6324600"/>
          </a:xfrm>
        </p:spPr>
        <p:txBody>
          <a:bodyPr/>
          <a:lstStyle/>
          <a:p>
            <a:pPr marL="0" indent="0" algn="ctr" eaLnBrk="1" hangingPunct="1">
              <a:buFontTx/>
              <a:buNone/>
            </a:pPr>
            <a:r>
              <a:rPr lang="ru-RU" altLang="ru-RU" dirty="0" smtClean="0">
                <a:solidFill>
                  <a:srgbClr val="FFFF00"/>
                </a:solidFill>
              </a:rPr>
              <a:t>Вычислить путь, пройденный лодкой, если </a:t>
            </a:r>
            <a:r>
              <a:rPr lang="ru-RU" altLang="ru-RU" dirty="0">
                <a:solidFill>
                  <a:srgbClr val="FFFF00"/>
                </a:solidFill>
              </a:rPr>
              <a:t>:</a:t>
            </a:r>
            <a:endParaRPr lang="en-US" altLang="ru-RU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ru-RU" altLang="ru-RU" dirty="0" smtClean="0">
                <a:solidFill>
                  <a:srgbClr val="FFFF00"/>
                </a:solidFill>
              </a:rPr>
              <a:t>ее скорость в стоячей воде </a:t>
            </a:r>
            <a:r>
              <a:rPr lang="en-US" altLang="ru-RU" sz="4000" i="1" dirty="0" smtClean="0">
                <a:solidFill>
                  <a:srgbClr val="FFFF00"/>
                </a:solidFill>
                <a:latin typeface="Georgia" pitchFamily="18" charset="0"/>
              </a:rPr>
              <a:t>v</a:t>
            </a:r>
            <a:r>
              <a:rPr lang="en-US" altLang="ru-RU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altLang="ru-RU" dirty="0" smtClean="0">
                <a:solidFill>
                  <a:srgbClr val="FFFF00"/>
                </a:solidFill>
              </a:rPr>
              <a:t>км/ч </a:t>
            </a:r>
            <a:endParaRPr lang="en-US" altLang="ru-RU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ru-RU" altLang="ru-RU" dirty="0" smtClean="0">
                <a:solidFill>
                  <a:srgbClr val="FFFF00"/>
                </a:solidFill>
              </a:rPr>
              <a:t>скорость течения реки </a:t>
            </a:r>
            <a:r>
              <a:rPr lang="en-US" altLang="ru-RU" sz="4000" i="1" dirty="0" smtClean="0">
                <a:solidFill>
                  <a:srgbClr val="FFFF00"/>
                </a:solidFill>
                <a:latin typeface="Georgia" pitchFamily="18" charset="0"/>
              </a:rPr>
              <a:t>v</a:t>
            </a:r>
            <a:r>
              <a:rPr lang="ru-RU" altLang="ru-RU" sz="4000" i="1" baseline="-25000" dirty="0" smtClean="0">
                <a:solidFill>
                  <a:srgbClr val="FFFF00"/>
                </a:solidFill>
                <a:latin typeface="Georgia" pitchFamily="18" charset="0"/>
              </a:rPr>
              <a:t>1</a:t>
            </a:r>
            <a:r>
              <a:rPr lang="ru-RU" altLang="ru-RU" dirty="0" smtClean="0">
                <a:solidFill>
                  <a:srgbClr val="FFFF00"/>
                </a:solidFill>
              </a:rPr>
              <a:t> км/ч </a:t>
            </a:r>
            <a:endParaRPr lang="en-US" altLang="ru-RU" dirty="0" smtClean="0">
              <a:solidFill>
                <a:srgbClr val="FFFF00"/>
              </a:solidFill>
            </a:endParaRPr>
          </a:p>
          <a:p>
            <a:pPr eaLnBrk="1" hangingPunct="1"/>
            <a:r>
              <a:rPr lang="ru-RU" altLang="ru-RU" dirty="0" smtClean="0">
                <a:solidFill>
                  <a:srgbClr val="FFFF00"/>
                </a:solidFill>
              </a:rPr>
              <a:t>время движения по озеру </a:t>
            </a:r>
            <a:r>
              <a:rPr lang="en-US" altLang="ru-RU" sz="4000" i="1" dirty="0" smtClean="0">
                <a:solidFill>
                  <a:srgbClr val="FFFF00"/>
                </a:solidFill>
                <a:latin typeface="Georgia" pitchFamily="18" charset="0"/>
              </a:rPr>
              <a:t>t</a:t>
            </a:r>
            <a:r>
              <a:rPr lang="en-US" altLang="ru-RU" sz="4000" i="1" baseline="-25000" dirty="0" smtClean="0">
                <a:solidFill>
                  <a:srgbClr val="FFFF00"/>
                </a:solidFill>
                <a:latin typeface="Georgia" pitchFamily="18" charset="0"/>
              </a:rPr>
              <a:t>1</a:t>
            </a:r>
            <a:r>
              <a:rPr lang="en-US" altLang="ru-RU" i="1" dirty="0" smtClean="0">
                <a:solidFill>
                  <a:srgbClr val="FFFF00"/>
                </a:solidFill>
                <a:latin typeface="Georgia" pitchFamily="18" charset="0"/>
              </a:rPr>
              <a:t> </a:t>
            </a:r>
            <a:r>
              <a:rPr lang="ru-RU" altLang="ru-RU" dirty="0" smtClean="0">
                <a:solidFill>
                  <a:srgbClr val="FFFF00"/>
                </a:solidFill>
              </a:rPr>
              <a:t>ч</a:t>
            </a:r>
            <a:r>
              <a:rPr lang="en-US" altLang="ru-RU" dirty="0" smtClean="0">
                <a:solidFill>
                  <a:srgbClr val="FFFF00"/>
                </a:solidFill>
              </a:rPr>
              <a:t>.</a:t>
            </a:r>
          </a:p>
          <a:p>
            <a:pPr eaLnBrk="1" hangingPunct="1"/>
            <a:r>
              <a:rPr lang="ru-RU" altLang="ru-RU" dirty="0" smtClean="0">
                <a:solidFill>
                  <a:srgbClr val="FFFF00"/>
                </a:solidFill>
              </a:rPr>
              <a:t>против течения реки – </a:t>
            </a:r>
            <a:r>
              <a:rPr lang="en-US" altLang="ru-RU" sz="4000" i="1" dirty="0" smtClean="0">
                <a:solidFill>
                  <a:srgbClr val="FFFF00"/>
                </a:solidFill>
                <a:latin typeface="Georgia" pitchFamily="18" charset="0"/>
              </a:rPr>
              <a:t>t</a:t>
            </a:r>
            <a:r>
              <a:rPr lang="en-US" altLang="ru-RU" sz="4000" i="1" baseline="-25000" dirty="0" smtClean="0">
                <a:solidFill>
                  <a:srgbClr val="FFFF00"/>
                </a:solidFill>
                <a:latin typeface="Georgia" pitchFamily="18" charset="0"/>
              </a:rPr>
              <a:t>2</a:t>
            </a:r>
            <a:r>
              <a:rPr lang="en-US" altLang="ru-RU" dirty="0" smtClean="0">
                <a:solidFill>
                  <a:srgbClr val="FFFF00"/>
                </a:solidFill>
              </a:rPr>
              <a:t> </a:t>
            </a:r>
            <a:r>
              <a:rPr lang="ru-RU" altLang="ru-RU" dirty="0" smtClean="0">
                <a:solidFill>
                  <a:srgbClr val="FFFF00"/>
                </a:solidFill>
              </a:rPr>
              <a:t>ч. </a:t>
            </a:r>
            <a:endParaRPr lang="en-US" altLang="ru-RU" dirty="0" smtClean="0">
              <a:solidFill>
                <a:srgbClr val="FFFF00"/>
              </a:solidFill>
            </a:endParaRPr>
          </a:p>
          <a:p>
            <a:pPr marL="0" indent="0" algn="ctr" eaLnBrk="1" hangingPunct="1">
              <a:buFontTx/>
              <a:buNone/>
            </a:pPr>
            <a:endParaRPr lang="en-US" altLang="ru-RU" dirty="0">
              <a:solidFill>
                <a:srgbClr val="FFFF00"/>
              </a:solidFill>
            </a:endParaRPr>
          </a:p>
          <a:p>
            <a:pPr marL="0" indent="0" algn="ctr" eaLnBrk="1" hangingPunct="1">
              <a:buFontTx/>
              <a:buNone/>
            </a:pPr>
            <a:r>
              <a:rPr lang="ru-RU" altLang="ru-RU" dirty="0" smtClean="0">
                <a:solidFill>
                  <a:srgbClr val="FFFF00"/>
                </a:solidFill>
              </a:rPr>
              <a:t>Составьте блок-схему алгоритма решения поставленной задачи.</a:t>
            </a:r>
          </a:p>
        </p:txBody>
      </p:sp>
    </p:spTree>
    <p:extLst>
      <p:ext uri="{BB962C8B-B14F-4D97-AF65-F5344CB8AC3E}">
        <p14:creationId xmlns:p14="http://schemas.microsoft.com/office/powerpoint/2010/main" val="4050327243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04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04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04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04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04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04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419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2"/>
          <p:cNvGrpSpPr>
            <a:grpSpLocks/>
          </p:cNvGrpSpPr>
          <p:nvPr/>
        </p:nvGrpSpPr>
        <p:grpSpPr bwMode="auto">
          <a:xfrm>
            <a:off x="1524000" y="0"/>
            <a:ext cx="6400799" cy="6858000"/>
            <a:chOff x="1525" y="128"/>
            <a:chExt cx="2853" cy="3511"/>
          </a:xfrm>
        </p:grpSpPr>
        <p:sp>
          <p:nvSpPr>
            <p:cNvPr id="13315" name="Rectangle 6"/>
            <p:cNvSpPr>
              <a:spLocks noChangeArrowheads="1"/>
            </p:cNvSpPr>
            <p:nvPr/>
          </p:nvSpPr>
          <p:spPr bwMode="auto">
            <a:xfrm>
              <a:off x="1525" y="128"/>
              <a:ext cx="2853" cy="3511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grpSp>
          <p:nvGrpSpPr>
            <p:cNvPr id="13316" name="Group 8"/>
            <p:cNvGrpSpPr>
              <a:grpSpLocks/>
            </p:cNvGrpSpPr>
            <p:nvPr/>
          </p:nvGrpSpPr>
          <p:grpSpPr bwMode="auto">
            <a:xfrm>
              <a:off x="1840" y="246"/>
              <a:ext cx="2254" cy="242"/>
              <a:chOff x="431" y="1071"/>
              <a:chExt cx="1224" cy="242"/>
            </a:xfrm>
          </p:grpSpPr>
          <p:sp>
            <p:nvSpPr>
              <p:cNvPr id="13335" name="AutoShape 9"/>
              <p:cNvSpPr>
                <a:spLocks noChangeArrowheads="1"/>
              </p:cNvSpPr>
              <p:nvPr/>
            </p:nvSpPr>
            <p:spPr bwMode="auto">
              <a:xfrm>
                <a:off x="431" y="1071"/>
                <a:ext cx="1224" cy="227"/>
              </a:xfrm>
              <a:prstGeom prst="flowChartTermina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3336" name="Text Box 10"/>
              <p:cNvSpPr txBox="1">
                <a:spLocks noChangeArrowheads="1"/>
              </p:cNvSpPr>
              <p:nvPr/>
            </p:nvSpPr>
            <p:spPr bwMode="auto">
              <a:xfrm>
                <a:off x="567" y="1071"/>
                <a:ext cx="907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000"/>
                  <a:t>начало</a:t>
                </a:r>
              </a:p>
            </p:txBody>
          </p:sp>
        </p:grpSp>
        <p:grpSp>
          <p:nvGrpSpPr>
            <p:cNvPr id="13317" name="Group 11"/>
            <p:cNvGrpSpPr>
              <a:grpSpLocks/>
            </p:cNvGrpSpPr>
            <p:nvPr/>
          </p:nvGrpSpPr>
          <p:grpSpPr bwMode="auto">
            <a:xfrm>
              <a:off x="1838" y="646"/>
              <a:ext cx="2241" cy="295"/>
              <a:chOff x="317" y="1274"/>
              <a:chExt cx="1829" cy="512"/>
            </a:xfrm>
          </p:grpSpPr>
          <p:sp>
            <p:nvSpPr>
              <p:cNvPr id="13333" name="AutoShape 12"/>
              <p:cNvSpPr>
                <a:spLocks noChangeArrowheads="1"/>
              </p:cNvSpPr>
              <p:nvPr/>
            </p:nvSpPr>
            <p:spPr bwMode="auto">
              <a:xfrm>
                <a:off x="317" y="1274"/>
                <a:ext cx="1829" cy="512"/>
              </a:xfrm>
              <a:prstGeom prst="flowChartInputOutpu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3334" name="Text Box 13"/>
              <p:cNvSpPr txBox="1">
                <a:spLocks noChangeArrowheads="1"/>
              </p:cNvSpPr>
              <p:nvPr/>
            </p:nvSpPr>
            <p:spPr bwMode="auto">
              <a:xfrm>
                <a:off x="528" y="1292"/>
                <a:ext cx="1283" cy="4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000"/>
                  <a:t>ввод: </a:t>
                </a:r>
                <a:r>
                  <a:rPr lang="en-US" altLang="ru-RU" sz="2000"/>
                  <a:t>v, v</a:t>
                </a:r>
                <a:r>
                  <a:rPr lang="en-US" altLang="ru-RU" sz="2000" baseline="-25000"/>
                  <a:t>1</a:t>
                </a:r>
                <a:r>
                  <a:rPr lang="en-US" altLang="ru-RU" sz="2000"/>
                  <a:t>, t</a:t>
                </a:r>
                <a:r>
                  <a:rPr lang="en-US" altLang="ru-RU" sz="2000" baseline="-25000"/>
                  <a:t>1</a:t>
                </a:r>
                <a:r>
                  <a:rPr lang="en-US" altLang="ru-RU" sz="2000"/>
                  <a:t>, t</a:t>
                </a:r>
                <a:r>
                  <a:rPr lang="en-US" altLang="ru-RU" sz="2000" baseline="-25000"/>
                  <a:t>2</a:t>
                </a:r>
                <a:endParaRPr lang="ru-RU" altLang="ru-RU" sz="2000" baseline="-25000"/>
              </a:p>
            </p:txBody>
          </p:sp>
        </p:grpSp>
        <p:grpSp>
          <p:nvGrpSpPr>
            <p:cNvPr id="13318" name="Group 14"/>
            <p:cNvGrpSpPr>
              <a:grpSpLocks/>
            </p:cNvGrpSpPr>
            <p:nvPr/>
          </p:nvGrpSpPr>
          <p:grpSpPr bwMode="auto">
            <a:xfrm>
              <a:off x="1864" y="2750"/>
              <a:ext cx="2221" cy="283"/>
              <a:chOff x="657" y="3294"/>
              <a:chExt cx="1224" cy="272"/>
            </a:xfrm>
          </p:grpSpPr>
          <p:sp>
            <p:nvSpPr>
              <p:cNvPr id="13331" name="AutoShape 15"/>
              <p:cNvSpPr>
                <a:spLocks noChangeArrowheads="1"/>
              </p:cNvSpPr>
              <p:nvPr/>
            </p:nvSpPr>
            <p:spPr bwMode="auto">
              <a:xfrm>
                <a:off x="657" y="3294"/>
                <a:ext cx="1224" cy="272"/>
              </a:xfrm>
              <a:prstGeom prst="flowChartInputOutpu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3332" name="Text Box 16"/>
              <p:cNvSpPr txBox="1">
                <a:spLocks noChangeArrowheads="1"/>
              </p:cNvSpPr>
              <p:nvPr/>
            </p:nvSpPr>
            <p:spPr bwMode="auto">
              <a:xfrm>
                <a:off x="839" y="3309"/>
                <a:ext cx="952" cy="2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000"/>
                  <a:t>вывод: </a:t>
                </a:r>
                <a:r>
                  <a:rPr lang="en-US" altLang="ru-RU" sz="2000"/>
                  <a:t>s</a:t>
                </a:r>
                <a:endParaRPr lang="ru-RU" altLang="ru-RU" sz="2000"/>
              </a:p>
            </p:txBody>
          </p:sp>
        </p:grpSp>
        <p:grpSp>
          <p:nvGrpSpPr>
            <p:cNvPr id="13319" name="Group 17"/>
            <p:cNvGrpSpPr>
              <a:grpSpLocks/>
            </p:cNvGrpSpPr>
            <p:nvPr/>
          </p:nvGrpSpPr>
          <p:grpSpPr bwMode="auto">
            <a:xfrm>
              <a:off x="1827" y="3226"/>
              <a:ext cx="2255" cy="242"/>
              <a:chOff x="340" y="3430"/>
              <a:chExt cx="1224" cy="242"/>
            </a:xfrm>
          </p:grpSpPr>
          <p:sp>
            <p:nvSpPr>
              <p:cNvPr id="13329" name="AutoShape 18"/>
              <p:cNvSpPr>
                <a:spLocks noChangeArrowheads="1"/>
              </p:cNvSpPr>
              <p:nvPr/>
            </p:nvSpPr>
            <p:spPr bwMode="auto">
              <a:xfrm>
                <a:off x="340" y="3430"/>
                <a:ext cx="1224" cy="227"/>
              </a:xfrm>
              <a:prstGeom prst="flowChartTermina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3330" name="Text Box 19"/>
              <p:cNvSpPr txBox="1">
                <a:spLocks noChangeArrowheads="1"/>
              </p:cNvSpPr>
              <p:nvPr/>
            </p:nvSpPr>
            <p:spPr bwMode="auto">
              <a:xfrm>
                <a:off x="612" y="3430"/>
                <a:ext cx="680" cy="2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000"/>
                  <a:t>конец</a:t>
                </a:r>
              </a:p>
            </p:txBody>
          </p:sp>
        </p:grpSp>
        <p:sp>
          <p:nvSpPr>
            <p:cNvPr id="13320" name="Rectangle 20"/>
            <p:cNvSpPr>
              <a:spLocks noChangeArrowheads="1"/>
            </p:cNvSpPr>
            <p:nvPr/>
          </p:nvSpPr>
          <p:spPr bwMode="auto">
            <a:xfrm>
              <a:off x="1828" y="1133"/>
              <a:ext cx="2257" cy="36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/>
                <a:t>           s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 = v * t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 </a:t>
              </a:r>
              <a:endParaRPr lang="ru-RU" altLang="ru-RU" sz="2400"/>
            </a:p>
          </p:txBody>
        </p:sp>
        <p:sp>
          <p:nvSpPr>
            <p:cNvPr id="13321" name="AutoShape 21"/>
            <p:cNvSpPr>
              <a:spLocks noChangeArrowheads="1"/>
            </p:cNvSpPr>
            <p:nvPr/>
          </p:nvSpPr>
          <p:spPr bwMode="auto">
            <a:xfrm>
              <a:off x="1830" y="1691"/>
              <a:ext cx="2257" cy="349"/>
            </a:xfrm>
            <a:prstGeom prst="flowChartProcess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/>
                <a:t>s</a:t>
              </a:r>
              <a:r>
                <a:rPr lang="en-US" altLang="ru-RU" sz="2400" baseline="-25000"/>
                <a:t>2</a:t>
              </a:r>
              <a:r>
                <a:rPr lang="en-US" altLang="ru-RU" sz="2400"/>
                <a:t> = (v – v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) * t</a:t>
              </a:r>
              <a:r>
                <a:rPr lang="en-US" altLang="ru-RU" sz="2400" baseline="-25000"/>
                <a:t>2</a:t>
              </a:r>
              <a:endParaRPr lang="ru-RU" altLang="ru-RU" sz="2400" baseline="-25000"/>
            </a:p>
          </p:txBody>
        </p:sp>
        <p:sp>
          <p:nvSpPr>
            <p:cNvPr id="13322" name="Line 22"/>
            <p:cNvSpPr>
              <a:spLocks noChangeShapeType="1"/>
            </p:cNvSpPr>
            <p:nvPr/>
          </p:nvSpPr>
          <p:spPr bwMode="auto">
            <a:xfrm>
              <a:off x="2956" y="484"/>
              <a:ext cx="0" cy="1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3" name="Line 23"/>
            <p:cNvSpPr>
              <a:spLocks noChangeShapeType="1"/>
            </p:cNvSpPr>
            <p:nvPr/>
          </p:nvSpPr>
          <p:spPr bwMode="auto">
            <a:xfrm>
              <a:off x="2956" y="949"/>
              <a:ext cx="0" cy="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4" name="Line 24"/>
            <p:cNvSpPr>
              <a:spLocks noChangeShapeType="1"/>
            </p:cNvSpPr>
            <p:nvPr/>
          </p:nvSpPr>
          <p:spPr bwMode="auto">
            <a:xfrm>
              <a:off x="2959" y="2040"/>
              <a:ext cx="0" cy="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5" name="Line 25"/>
            <p:cNvSpPr>
              <a:spLocks noChangeShapeType="1"/>
            </p:cNvSpPr>
            <p:nvPr/>
          </p:nvSpPr>
          <p:spPr bwMode="auto">
            <a:xfrm>
              <a:off x="2961" y="1495"/>
              <a:ext cx="0" cy="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6" name="Line 26"/>
            <p:cNvSpPr>
              <a:spLocks noChangeShapeType="1"/>
            </p:cNvSpPr>
            <p:nvPr/>
          </p:nvSpPr>
          <p:spPr bwMode="auto">
            <a:xfrm>
              <a:off x="2949" y="3040"/>
              <a:ext cx="0" cy="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3327" name="AutoShape 27"/>
            <p:cNvSpPr>
              <a:spLocks noChangeArrowheads="1"/>
            </p:cNvSpPr>
            <p:nvPr/>
          </p:nvSpPr>
          <p:spPr bwMode="auto">
            <a:xfrm>
              <a:off x="1822" y="2217"/>
              <a:ext cx="2257" cy="336"/>
            </a:xfrm>
            <a:prstGeom prst="flowChartProcess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/>
                <a:t>s = s</a:t>
              </a:r>
              <a:r>
                <a:rPr lang="en-US" altLang="ru-RU" sz="2400" baseline="-25000"/>
                <a:t>1</a:t>
              </a:r>
              <a:r>
                <a:rPr lang="en-US" altLang="ru-RU" sz="2400"/>
                <a:t> + s</a:t>
              </a:r>
              <a:r>
                <a:rPr lang="en-US" altLang="ru-RU" sz="2400" baseline="-25000"/>
                <a:t>2</a:t>
              </a:r>
              <a:endParaRPr lang="ru-RU" altLang="ru-RU" sz="2400" baseline="-25000"/>
            </a:p>
          </p:txBody>
        </p:sp>
        <p:sp>
          <p:nvSpPr>
            <p:cNvPr id="13328" name="Line 28"/>
            <p:cNvSpPr>
              <a:spLocks noChangeShapeType="1"/>
            </p:cNvSpPr>
            <p:nvPr/>
          </p:nvSpPr>
          <p:spPr bwMode="auto">
            <a:xfrm>
              <a:off x="2954" y="2562"/>
              <a:ext cx="0" cy="18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3895231028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ChangeArrowheads="1"/>
          </p:cNvSpPr>
          <p:nvPr>
            <p:ph type="title"/>
          </p:nvPr>
        </p:nvSpPr>
        <p:spPr>
          <a:xfrm>
            <a:off x="179388" y="108720"/>
            <a:ext cx="4011612" cy="3677503"/>
          </a:xfrm>
        </p:spPr>
        <p:txBody>
          <a:bodyPr/>
          <a:lstStyle/>
          <a:p>
            <a:pPr algn="l" eaLnBrk="1" hangingPunct="1"/>
            <a:r>
              <a:rPr lang="ru-RU" altLang="ru-RU" sz="2800" dirty="0" smtClean="0">
                <a:solidFill>
                  <a:srgbClr val="FFFF00"/>
                </a:solidFill>
              </a:rPr>
              <a:t>Даны координаты вершин треугольника АВС. </a:t>
            </a:r>
            <a:r>
              <a:rPr lang="en-US" altLang="ru-RU" sz="2800" dirty="0" smtClean="0">
                <a:solidFill>
                  <a:srgbClr val="FFFF00"/>
                </a:solidFill>
              </a:rPr>
              <a:t/>
            </a:r>
            <a:br>
              <a:rPr lang="en-US" altLang="ru-RU" sz="2800" dirty="0" smtClean="0">
                <a:solidFill>
                  <a:srgbClr val="FFFF00"/>
                </a:solidFill>
              </a:rPr>
            </a:br>
            <a:r>
              <a:rPr lang="ru-RU" altLang="ru-RU" sz="2800" dirty="0" smtClean="0">
                <a:solidFill>
                  <a:srgbClr val="FFFF00"/>
                </a:solidFill>
              </a:rPr>
              <a:t>Найти его площадь. </a:t>
            </a:r>
            <a:br>
              <a:rPr lang="ru-RU" altLang="ru-RU" sz="2800" dirty="0" smtClean="0">
                <a:solidFill>
                  <a:srgbClr val="FFFF00"/>
                </a:solidFill>
              </a:rPr>
            </a:br>
            <a:r>
              <a:rPr lang="ru-RU" altLang="ru-RU" sz="2800" dirty="0" smtClean="0">
                <a:solidFill>
                  <a:srgbClr val="FFFF00"/>
                </a:solidFill>
              </a:rPr>
              <a:t/>
            </a:r>
            <a:br>
              <a:rPr lang="ru-RU" altLang="ru-RU" sz="2800" dirty="0" smtClean="0">
                <a:solidFill>
                  <a:srgbClr val="FFFF00"/>
                </a:solidFill>
              </a:rPr>
            </a:br>
            <a:r>
              <a:rPr lang="en-US" altLang="ru-RU" sz="2800" dirty="0" smtClean="0">
                <a:solidFill>
                  <a:srgbClr val="FFFF00"/>
                </a:solidFill>
              </a:rPr>
              <a:t/>
            </a:r>
            <a:br>
              <a:rPr lang="en-US" altLang="ru-RU" sz="2800" dirty="0" smtClean="0">
                <a:solidFill>
                  <a:srgbClr val="FFFF00"/>
                </a:solidFill>
              </a:rPr>
            </a:br>
            <a:r>
              <a:rPr lang="ru-RU" altLang="ru-RU" sz="2800" dirty="0" smtClean="0">
                <a:solidFill>
                  <a:srgbClr val="FFFF00"/>
                </a:solidFill>
              </a:rPr>
              <a:t>Блок-схема алгоритма решения поставленной задачи.</a:t>
            </a:r>
            <a:br>
              <a:rPr lang="ru-RU" altLang="ru-RU" sz="2800" dirty="0" smtClean="0">
                <a:solidFill>
                  <a:srgbClr val="FFFF00"/>
                </a:solidFill>
              </a:rPr>
            </a:br>
            <a:endParaRPr lang="ru-RU" altLang="ru-RU" sz="2800" dirty="0" smtClean="0">
              <a:solidFill>
                <a:srgbClr val="FFFF00"/>
              </a:solidFill>
            </a:endParaRPr>
          </a:p>
        </p:txBody>
      </p:sp>
      <p:graphicFrame>
        <p:nvGraphicFramePr>
          <p:cNvPr id="8195" name="Object 30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6210300" y="2584450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65" name="Формула" r:id="rId3" imgW="391303" imgH="739129" progId="Equation.3">
                  <p:embed/>
                </p:oleObj>
              </mc:Choice>
              <mc:Fallback>
                <p:oleObj name="Формула" r:id="rId3" imgW="391303" imgH="7391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10300" y="2584450"/>
                        <a:ext cx="914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112"/>
          <p:cNvGrpSpPr>
            <a:grpSpLocks/>
          </p:cNvGrpSpPr>
          <p:nvPr/>
        </p:nvGrpSpPr>
        <p:grpSpPr bwMode="auto">
          <a:xfrm>
            <a:off x="4238964" y="-77045"/>
            <a:ext cx="4895850" cy="6858000"/>
            <a:chOff x="3201" y="260"/>
            <a:chExt cx="2132" cy="3974"/>
          </a:xfrm>
        </p:grpSpPr>
        <p:grpSp>
          <p:nvGrpSpPr>
            <p:cNvPr id="8198" name="Group 88"/>
            <p:cNvGrpSpPr>
              <a:grpSpLocks/>
            </p:cNvGrpSpPr>
            <p:nvPr/>
          </p:nvGrpSpPr>
          <p:grpSpPr bwMode="auto">
            <a:xfrm>
              <a:off x="3201" y="260"/>
              <a:ext cx="2132" cy="3974"/>
              <a:chOff x="391" y="328"/>
              <a:chExt cx="2132" cy="3974"/>
            </a:xfrm>
          </p:grpSpPr>
          <p:sp>
            <p:nvSpPr>
              <p:cNvPr id="8222" name="Rectangle 86"/>
              <p:cNvSpPr>
                <a:spLocks noChangeArrowheads="1"/>
              </p:cNvSpPr>
              <p:nvPr/>
            </p:nvSpPr>
            <p:spPr bwMode="auto">
              <a:xfrm>
                <a:off x="391" y="328"/>
                <a:ext cx="2132" cy="3974"/>
              </a:xfrm>
              <a:prstGeom prst="rect">
                <a:avLst/>
              </a:prstGeom>
              <a:solidFill>
                <a:srgbClr val="CCFFCC">
                  <a:alpha val="78038"/>
                </a:srgbClr>
              </a:solidFill>
              <a:ln w="9525">
                <a:solidFill>
                  <a:srgbClr val="008000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grpSp>
            <p:nvGrpSpPr>
              <p:cNvPr id="8223" name="Group 85"/>
              <p:cNvGrpSpPr>
                <a:grpSpLocks/>
              </p:cNvGrpSpPr>
              <p:nvPr/>
            </p:nvGrpSpPr>
            <p:grpSpPr bwMode="auto">
              <a:xfrm>
                <a:off x="612" y="391"/>
                <a:ext cx="1588" cy="3856"/>
                <a:chOff x="612" y="391"/>
                <a:chExt cx="1588" cy="3856"/>
              </a:xfrm>
            </p:grpSpPr>
            <p:sp>
              <p:nvSpPr>
                <p:cNvPr id="8224" name="AutoShape 9"/>
                <p:cNvSpPr>
                  <a:spLocks noChangeArrowheads="1"/>
                </p:cNvSpPr>
                <p:nvPr/>
              </p:nvSpPr>
              <p:spPr bwMode="auto">
                <a:xfrm>
                  <a:off x="657" y="1298"/>
                  <a:ext cx="1543" cy="317"/>
                </a:xfrm>
                <a:prstGeom prst="flowChartProcess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ru-RU" sz="1800"/>
                    <a:t>A=</a:t>
                  </a:r>
                  <a:endParaRPr lang="ru-RU" altLang="ru-RU" sz="1800"/>
                </a:p>
              </p:txBody>
            </p:sp>
            <p:sp>
              <p:nvSpPr>
                <p:cNvPr id="8225" name="AutoShape 7"/>
                <p:cNvSpPr>
                  <a:spLocks noChangeArrowheads="1"/>
                </p:cNvSpPr>
                <p:nvPr/>
              </p:nvSpPr>
              <p:spPr bwMode="auto">
                <a:xfrm>
                  <a:off x="657" y="391"/>
                  <a:ext cx="1543" cy="272"/>
                </a:xfrm>
                <a:prstGeom prst="flowChartTermina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800"/>
                    <a:t>начало</a:t>
                  </a:r>
                </a:p>
              </p:txBody>
            </p:sp>
            <p:sp>
              <p:nvSpPr>
                <p:cNvPr id="8226" name="AutoShape 8"/>
                <p:cNvSpPr>
                  <a:spLocks noChangeArrowheads="1"/>
                </p:cNvSpPr>
                <p:nvPr/>
              </p:nvSpPr>
              <p:spPr bwMode="auto">
                <a:xfrm>
                  <a:off x="657" y="799"/>
                  <a:ext cx="1543" cy="363"/>
                </a:xfrm>
                <a:prstGeom prst="flowChartInputOutpu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800"/>
                    <a:t>ввод: </a:t>
                  </a:r>
                  <a:r>
                    <a:rPr lang="en-US" altLang="ru-RU" sz="1800"/>
                    <a:t>x1,y1,</a:t>
                  </a:r>
                </a:p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ru-RU" sz="1800"/>
                    <a:t>x2,y2,x3,y3</a:t>
                  </a:r>
                  <a:endParaRPr lang="ru-RU" altLang="ru-RU" sz="1800"/>
                </a:p>
              </p:txBody>
            </p:sp>
            <p:sp>
              <p:nvSpPr>
                <p:cNvPr id="8227" name="AutoShape 14"/>
                <p:cNvSpPr>
                  <a:spLocks noChangeArrowheads="1"/>
                </p:cNvSpPr>
                <p:nvPr/>
              </p:nvSpPr>
              <p:spPr bwMode="auto">
                <a:xfrm>
                  <a:off x="612" y="3566"/>
                  <a:ext cx="1587" cy="272"/>
                </a:xfrm>
                <a:prstGeom prst="flowChartInputOutput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800"/>
                    <a:t>вывод: </a:t>
                  </a:r>
                  <a:r>
                    <a:rPr lang="en-US" altLang="ru-RU" sz="1800"/>
                    <a:t>S</a:t>
                  </a:r>
                  <a:r>
                    <a:rPr lang="ru-RU" altLang="ru-RU" sz="1800"/>
                    <a:t> </a:t>
                  </a:r>
                </a:p>
              </p:txBody>
            </p:sp>
            <p:sp>
              <p:nvSpPr>
                <p:cNvPr id="8228" name="AutoShape 16"/>
                <p:cNvSpPr>
                  <a:spLocks noChangeArrowheads="1"/>
                </p:cNvSpPr>
                <p:nvPr/>
              </p:nvSpPr>
              <p:spPr bwMode="auto">
                <a:xfrm>
                  <a:off x="657" y="3975"/>
                  <a:ext cx="1543" cy="272"/>
                </a:xfrm>
                <a:prstGeom prst="flowChartTerminator">
                  <a:avLst/>
                </a:prstGeom>
                <a:solidFill>
                  <a:schemeClr val="accent1"/>
                </a:solidFill>
                <a:ln w="9525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ru-RU" altLang="ru-RU" sz="1800"/>
                    <a:t>конец</a:t>
                  </a:r>
                </a:p>
              </p:txBody>
            </p:sp>
            <p:grpSp>
              <p:nvGrpSpPr>
                <p:cNvPr id="8229" name="Group 34"/>
                <p:cNvGrpSpPr>
                  <a:grpSpLocks/>
                </p:cNvGrpSpPr>
                <p:nvPr/>
              </p:nvGrpSpPr>
              <p:grpSpPr bwMode="auto">
                <a:xfrm>
                  <a:off x="657" y="1752"/>
                  <a:ext cx="1543" cy="317"/>
                  <a:chOff x="657" y="1706"/>
                  <a:chExt cx="1543" cy="317"/>
                </a:xfrm>
              </p:grpSpPr>
              <p:sp>
                <p:nvSpPr>
                  <p:cNvPr id="8247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657" y="1706"/>
                    <a:ext cx="1543" cy="317"/>
                  </a:xfrm>
                  <a:prstGeom prst="flowChartProcess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ru-RU" sz="1800"/>
                      <a:t>B=</a:t>
                    </a:r>
                    <a:endParaRPr lang="ru-RU" altLang="ru-RU" sz="1800"/>
                  </a:p>
                </p:txBody>
              </p:sp>
              <p:graphicFrame>
                <p:nvGraphicFramePr>
                  <p:cNvPr id="8248" name="Object 32"/>
                  <p:cNvGraphicFramePr>
                    <a:graphicFrameLocks noChangeAspect="1"/>
                  </p:cNvGraphicFramePr>
                  <p:nvPr/>
                </p:nvGraphicFramePr>
                <p:xfrm>
                  <a:off x="884" y="1731"/>
                  <a:ext cx="1288" cy="24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9466" name="Формула" r:id="rId5" imgW="2044700" imgH="393700" progId="Equation.3">
                          <p:embed/>
                        </p:oleObj>
                      </mc:Choice>
                      <mc:Fallback>
                        <p:oleObj name="Формула" r:id="rId5" imgW="2044700" imgH="3937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6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884" y="1731"/>
                                <a:ext cx="1288" cy="24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8230" name="Group 43"/>
                <p:cNvGrpSpPr>
                  <a:grpSpLocks/>
                </p:cNvGrpSpPr>
                <p:nvPr/>
              </p:nvGrpSpPr>
              <p:grpSpPr bwMode="auto">
                <a:xfrm>
                  <a:off x="657" y="2205"/>
                  <a:ext cx="1543" cy="317"/>
                  <a:chOff x="657" y="2115"/>
                  <a:chExt cx="1543" cy="317"/>
                </a:xfrm>
              </p:grpSpPr>
              <p:sp>
                <p:nvSpPr>
                  <p:cNvPr id="8245" name="AutoShape 11"/>
                  <p:cNvSpPr>
                    <a:spLocks noChangeArrowheads="1"/>
                  </p:cNvSpPr>
                  <p:nvPr/>
                </p:nvSpPr>
                <p:spPr bwMode="auto">
                  <a:xfrm>
                    <a:off x="657" y="2115"/>
                    <a:ext cx="1543" cy="317"/>
                  </a:xfrm>
                  <a:prstGeom prst="flowChartProcess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ru-RU" sz="1800"/>
                      <a:t>C=</a:t>
                    </a:r>
                    <a:endParaRPr lang="ru-RU" altLang="ru-RU" sz="1800"/>
                  </a:p>
                </p:txBody>
              </p:sp>
              <p:graphicFrame>
                <p:nvGraphicFramePr>
                  <p:cNvPr id="8246" name="Object 42"/>
                  <p:cNvGraphicFramePr>
                    <a:graphicFrameLocks noChangeAspect="1"/>
                  </p:cNvGraphicFramePr>
                  <p:nvPr/>
                </p:nvGraphicFramePr>
                <p:xfrm>
                  <a:off x="884" y="2139"/>
                  <a:ext cx="1232" cy="248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9467" name="Формула" r:id="rId7" imgW="1955800" imgH="393700" progId="Equation.3">
                          <p:embed/>
                        </p:oleObj>
                      </mc:Choice>
                      <mc:Fallback>
                        <p:oleObj name="Формула" r:id="rId7" imgW="1955800" imgH="3937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8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884" y="2139"/>
                                <a:ext cx="1232" cy="248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8231" name="Group 59"/>
                <p:cNvGrpSpPr>
                  <a:grpSpLocks/>
                </p:cNvGrpSpPr>
                <p:nvPr/>
              </p:nvGrpSpPr>
              <p:grpSpPr bwMode="auto">
                <a:xfrm>
                  <a:off x="612" y="2659"/>
                  <a:ext cx="1588" cy="320"/>
                  <a:chOff x="612" y="2614"/>
                  <a:chExt cx="1588" cy="320"/>
                </a:xfrm>
              </p:grpSpPr>
              <p:sp>
                <p:nvSpPr>
                  <p:cNvPr id="8243" name="AutoShape 12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2614"/>
                    <a:ext cx="1588" cy="317"/>
                  </a:xfrm>
                  <a:prstGeom prst="flowChartProcess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ru-RU" sz="1800"/>
                      <a:t>P=            </a:t>
                    </a:r>
                    <a:endParaRPr lang="ru-RU" altLang="ru-RU" sz="1800"/>
                  </a:p>
                </p:txBody>
              </p:sp>
              <p:graphicFrame>
                <p:nvGraphicFramePr>
                  <p:cNvPr id="8244" name="Object 58"/>
                  <p:cNvGraphicFramePr>
                    <a:graphicFrameLocks noChangeAspect="1"/>
                  </p:cNvGraphicFramePr>
                  <p:nvPr/>
                </p:nvGraphicFramePr>
                <p:xfrm>
                  <a:off x="1292" y="2614"/>
                  <a:ext cx="552" cy="320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9468" name="Формула" r:id="rId9" imgW="876300" imgH="508000" progId="Equation.3">
                          <p:embed/>
                        </p:oleObj>
                      </mc:Choice>
                      <mc:Fallback>
                        <p:oleObj name="Формула" r:id="rId9" imgW="876300" imgH="508000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0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1292" y="2614"/>
                                <a:ext cx="552" cy="320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grpSp>
              <p:nvGrpSpPr>
                <p:cNvPr id="8232" name="Group 63"/>
                <p:cNvGrpSpPr>
                  <a:grpSpLocks/>
                </p:cNvGrpSpPr>
                <p:nvPr/>
              </p:nvGrpSpPr>
              <p:grpSpPr bwMode="auto">
                <a:xfrm>
                  <a:off x="612" y="3113"/>
                  <a:ext cx="1588" cy="317"/>
                  <a:chOff x="612" y="3067"/>
                  <a:chExt cx="1588" cy="317"/>
                </a:xfrm>
              </p:grpSpPr>
              <p:sp>
                <p:nvSpPr>
                  <p:cNvPr id="8241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612" y="3067"/>
                    <a:ext cx="1588" cy="317"/>
                  </a:xfrm>
                  <a:prstGeom prst="flowChartProcess">
                    <a:avLst/>
                  </a:prstGeom>
                  <a:solidFill>
                    <a:schemeClr val="accent1"/>
                  </a:solidFill>
                  <a:ln w="952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r>
                      <a:rPr lang="en-US" altLang="ru-RU" sz="1800"/>
                      <a:t>S=</a:t>
                    </a:r>
                    <a:endParaRPr lang="ru-RU" altLang="ru-RU" sz="1800"/>
                  </a:p>
                </p:txBody>
              </p:sp>
              <p:graphicFrame>
                <p:nvGraphicFramePr>
                  <p:cNvPr id="8242" name="Object 62"/>
                  <p:cNvGraphicFramePr>
                    <a:graphicFrameLocks noChangeAspect="1"/>
                  </p:cNvGraphicFramePr>
                  <p:nvPr/>
                </p:nvGraphicFramePr>
                <p:xfrm>
                  <a:off x="839" y="3113"/>
                  <a:ext cx="1352" cy="224"/>
                </p:xfrm>
                <a:graphic>
                  <a:graphicData uri="http://schemas.openxmlformats.org/presentationml/2006/ole">
                    <mc:AlternateContent xmlns:mc="http://schemas.openxmlformats.org/markup-compatibility/2006">
                      <mc:Choice xmlns:v="urn:schemas-microsoft-com:vml" Requires="v">
                        <p:oleObj spid="_x0000_s59469" name="Формула" r:id="rId11" imgW="2145369" imgH="355446" progId="Equation.3">
                          <p:embed/>
                        </p:oleObj>
                      </mc:Choice>
                      <mc:Fallback>
                        <p:oleObj name="Формула" r:id="rId11" imgW="2145369" imgH="355446" progId="Equation.3">
                          <p:embed/>
                          <p:pic>
                            <p:nvPicPr>
                              <p:cNvPr id="0" name=""/>
                              <p:cNvPicPr>
                                <a:picLocks noChangeAspect="1" noChangeArrowheads="1"/>
                              </p:cNvPicPr>
                              <p:nvPr/>
                            </p:nvPicPr>
                            <p:blipFill>
                              <a:blip r:embed="rId12">
                                <a:extLst>
                                  <a:ext uri="{28A0092B-C50C-407E-A947-70E740481C1C}">
                                    <a14:useLocalDpi xmlns:a14="http://schemas.microsoft.com/office/drawing/2010/main" val="0"/>
                                  </a:ext>
                                </a:extLst>
                              </a:blip>
                              <a:srcRect/>
                              <a:stretch>
                                <a:fillRect/>
                              </a:stretch>
                            </p:blipFill>
                            <p:spPr bwMode="auto">
                              <a:xfrm>
                                <a:off x="839" y="3113"/>
                                <a:ext cx="1352" cy="224"/>
                              </a:xfrm>
                              <a:prstGeom prst="rect">
                                <a:avLst/>
                              </a:prstGeom>
                              <a:noFill/>
                              <a:ln>
                                <a:noFill/>
                              </a:ln>
                              <a:effectLst/>
                              <a:extLst>
                                <a:ext uri="{909E8E84-426E-40DD-AFC4-6F175D3DCCD1}">
                                  <a14:hiddenFill xmlns:a14="http://schemas.microsoft.com/office/drawing/2010/main">
                                    <a:solidFill>
                                      <a:schemeClr val="accent1"/>
                                    </a:solidFill>
                                  </a14:hiddenFill>
                                </a:ext>
                                <a:ext uri="{91240B29-F687-4F45-9708-019B960494DF}">
                                  <a14:hiddenLine xmlns:a14="http://schemas.microsoft.com/office/drawing/2010/main" w="9525">
                                    <a:solidFill>
                                      <a:schemeClr val="tx1"/>
                                    </a:solidFill>
                                    <a:miter lim="800000"/>
                                    <a:headEnd/>
                                    <a:tailEnd/>
                                  </a14:hiddenLine>
                                </a:ext>
                                <a:ext uri="{AF507438-7753-43E0-B8FC-AC1667EBCBE1}">
                                  <a14:hiddenEffects xmlns:a14="http://schemas.microsoft.com/office/drawing/2010/main">
                                    <a:effectLst>
                                      <a:outerShdw dist="35921" dir="2700000" algn="ctr" rotWithShape="0">
                                        <a:schemeClr val="bg2"/>
                                      </a:outerShdw>
                                    </a:effectLst>
                                  </a14:hiddenEffects>
                                </a:ext>
                              </a:extLst>
                            </p:spPr>
                          </p:pic>
                        </p:oleObj>
                      </mc:Fallback>
                    </mc:AlternateContent>
                  </a:graphicData>
                </a:graphic>
              </p:graphicFrame>
            </p:grpSp>
            <p:sp>
              <p:nvSpPr>
                <p:cNvPr id="8233" name="Line 75"/>
                <p:cNvSpPr>
                  <a:spLocks noChangeShapeType="1"/>
                </p:cNvSpPr>
                <p:nvPr/>
              </p:nvSpPr>
              <p:spPr bwMode="auto">
                <a:xfrm>
                  <a:off x="1429" y="1162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4" name="Line 76"/>
                <p:cNvSpPr>
                  <a:spLocks noChangeShapeType="1"/>
                </p:cNvSpPr>
                <p:nvPr/>
              </p:nvSpPr>
              <p:spPr bwMode="auto">
                <a:xfrm>
                  <a:off x="1429" y="663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5" name="Line 78"/>
                <p:cNvSpPr>
                  <a:spLocks noChangeShapeType="1"/>
                </p:cNvSpPr>
                <p:nvPr/>
              </p:nvSpPr>
              <p:spPr bwMode="auto">
                <a:xfrm>
                  <a:off x="1429" y="2069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6" name="Line 79"/>
                <p:cNvSpPr>
                  <a:spLocks noChangeShapeType="1"/>
                </p:cNvSpPr>
                <p:nvPr/>
              </p:nvSpPr>
              <p:spPr bwMode="auto">
                <a:xfrm>
                  <a:off x="1429" y="2523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7" name="Line 80"/>
                <p:cNvSpPr>
                  <a:spLocks noChangeShapeType="1"/>
                </p:cNvSpPr>
                <p:nvPr/>
              </p:nvSpPr>
              <p:spPr bwMode="auto">
                <a:xfrm>
                  <a:off x="1429" y="2977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8" name="Line 81"/>
                <p:cNvSpPr>
                  <a:spLocks noChangeShapeType="1"/>
                </p:cNvSpPr>
                <p:nvPr/>
              </p:nvSpPr>
              <p:spPr bwMode="auto">
                <a:xfrm>
                  <a:off x="1429" y="3430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39" name="Line 82"/>
                <p:cNvSpPr>
                  <a:spLocks noChangeShapeType="1"/>
                </p:cNvSpPr>
                <p:nvPr/>
              </p:nvSpPr>
              <p:spPr bwMode="auto">
                <a:xfrm>
                  <a:off x="1429" y="3838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8240" name="Line 83"/>
                <p:cNvSpPr>
                  <a:spLocks noChangeShapeType="1"/>
                </p:cNvSpPr>
                <p:nvPr/>
              </p:nvSpPr>
              <p:spPr bwMode="auto">
                <a:xfrm>
                  <a:off x="1429" y="1616"/>
                  <a:ext cx="0" cy="13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grpSp>
          <p:nvGrpSpPr>
            <p:cNvPr id="8199" name="Group 90"/>
            <p:cNvGrpSpPr>
              <a:grpSpLocks noChangeAspect="1"/>
            </p:cNvGrpSpPr>
            <p:nvPr/>
          </p:nvGrpSpPr>
          <p:grpSpPr bwMode="auto">
            <a:xfrm>
              <a:off x="3711" y="1254"/>
              <a:ext cx="1256" cy="248"/>
              <a:chOff x="3711" y="1254"/>
              <a:chExt cx="1256" cy="248"/>
            </a:xfrm>
          </p:grpSpPr>
          <p:sp>
            <p:nvSpPr>
              <p:cNvPr id="8200" name="AutoShape 89"/>
              <p:cNvSpPr>
                <a:spLocks noChangeAspect="1" noChangeArrowheads="1" noTextEdit="1"/>
              </p:cNvSpPr>
              <p:nvPr/>
            </p:nvSpPr>
            <p:spPr bwMode="auto">
              <a:xfrm>
                <a:off x="3711" y="1254"/>
                <a:ext cx="1256" cy="24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1" name="Line 91"/>
              <p:cNvSpPr>
                <a:spLocks noChangeShapeType="1"/>
              </p:cNvSpPr>
              <p:nvPr/>
            </p:nvSpPr>
            <p:spPr bwMode="auto">
              <a:xfrm flipV="1">
                <a:off x="3730" y="1401"/>
                <a:ext cx="19" cy="1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2" name="Line 92"/>
              <p:cNvSpPr>
                <a:spLocks noChangeShapeType="1"/>
              </p:cNvSpPr>
              <p:nvPr/>
            </p:nvSpPr>
            <p:spPr bwMode="auto">
              <a:xfrm>
                <a:off x="3749" y="1404"/>
                <a:ext cx="26" cy="72"/>
              </a:xfrm>
              <a:prstGeom prst="line">
                <a:avLst/>
              </a:prstGeom>
              <a:noFill/>
              <a:ln w="19050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3" name="Line 93"/>
              <p:cNvSpPr>
                <a:spLocks noChangeShapeType="1"/>
              </p:cNvSpPr>
              <p:nvPr/>
            </p:nvSpPr>
            <p:spPr bwMode="auto">
              <a:xfrm flipV="1">
                <a:off x="3778" y="1273"/>
                <a:ext cx="35" cy="203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4" name="Line 94"/>
              <p:cNvSpPr>
                <a:spLocks noChangeShapeType="1"/>
              </p:cNvSpPr>
              <p:nvPr/>
            </p:nvSpPr>
            <p:spPr bwMode="auto">
              <a:xfrm>
                <a:off x="3813" y="1273"/>
                <a:ext cx="1132" cy="1"/>
              </a:xfrm>
              <a:prstGeom prst="line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8205" name="Rectangle 95"/>
              <p:cNvSpPr>
                <a:spLocks noChangeArrowheads="1"/>
              </p:cNvSpPr>
              <p:nvPr/>
            </p:nvSpPr>
            <p:spPr bwMode="auto">
              <a:xfrm>
                <a:off x="4878" y="1288"/>
                <a:ext cx="35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2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ru-RU" altLang="ru-RU" sz="1800"/>
              </a:p>
            </p:txBody>
          </p:sp>
          <p:sp>
            <p:nvSpPr>
              <p:cNvPr id="8206" name="Rectangle 96"/>
              <p:cNvSpPr>
                <a:spLocks noChangeArrowheads="1"/>
              </p:cNvSpPr>
              <p:nvPr/>
            </p:nvSpPr>
            <p:spPr bwMode="auto">
              <a:xfrm>
                <a:off x="4263" y="1288"/>
                <a:ext cx="36" cy="11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2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ru-RU" altLang="ru-RU" sz="1800"/>
              </a:p>
            </p:txBody>
          </p:sp>
          <p:sp>
            <p:nvSpPr>
              <p:cNvPr id="8207" name="Rectangle 97"/>
              <p:cNvSpPr>
                <a:spLocks noChangeArrowheads="1"/>
              </p:cNvSpPr>
              <p:nvPr/>
            </p:nvSpPr>
            <p:spPr bwMode="auto">
              <a:xfrm>
                <a:off x="4824" y="1310"/>
                <a:ext cx="3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>
                    <a:solidFill>
                      <a:srgbClr val="000000"/>
                    </a:solidFill>
                    <a:latin typeface="Times New Roman" pitchFamily="18" charset="0"/>
                  </a:rPr>
                  <a:t>)</a:t>
                </a:r>
                <a:endParaRPr lang="ru-RU" altLang="ru-RU" sz="1800"/>
              </a:p>
            </p:txBody>
          </p:sp>
          <p:sp>
            <p:nvSpPr>
              <p:cNvPr id="8208" name="Rectangle 98"/>
              <p:cNvSpPr>
                <a:spLocks noChangeArrowheads="1"/>
              </p:cNvSpPr>
              <p:nvPr/>
            </p:nvSpPr>
            <p:spPr bwMode="auto">
              <a:xfrm>
                <a:off x="4767" y="1310"/>
                <a:ext cx="53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ru-RU" altLang="ru-RU" sz="1800"/>
              </a:p>
            </p:txBody>
          </p:sp>
          <p:sp>
            <p:nvSpPr>
              <p:cNvPr id="8209" name="Rectangle 99"/>
              <p:cNvSpPr>
                <a:spLocks noChangeArrowheads="1"/>
              </p:cNvSpPr>
              <p:nvPr/>
            </p:nvSpPr>
            <p:spPr bwMode="auto">
              <a:xfrm>
                <a:off x="4542" y="1310"/>
                <a:ext cx="53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ru-RU" altLang="ru-RU" sz="1800"/>
              </a:p>
            </p:txBody>
          </p:sp>
          <p:sp>
            <p:nvSpPr>
              <p:cNvPr id="8210" name="Rectangle 100"/>
              <p:cNvSpPr>
                <a:spLocks noChangeArrowheads="1"/>
              </p:cNvSpPr>
              <p:nvPr/>
            </p:nvSpPr>
            <p:spPr bwMode="auto">
              <a:xfrm>
                <a:off x="4413" y="1310"/>
                <a:ext cx="3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>
                    <a:solidFill>
                      <a:srgbClr val="000000"/>
                    </a:solidFill>
                    <a:latin typeface="Times New Roman" pitchFamily="18" charset="0"/>
                  </a:rPr>
                  <a:t>(</a:t>
                </a:r>
                <a:endParaRPr lang="ru-RU" altLang="ru-RU" sz="1800"/>
              </a:p>
            </p:txBody>
          </p:sp>
          <p:sp>
            <p:nvSpPr>
              <p:cNvPr id="8211" name="Rectangle 101"/>
              <p:cNvSpPr>
                <a:spLocks noChangeArrowheads="1"/>
              </p:cNvSpPr>
              <p:nvPr/>
            </p:nvSpPr>
            <p:spPr bwMode="auto">
              <a:xfrm>
                <a:off x="4210" y="1310"/>
                <a:ext cx="36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>
                    <a:solidFill>
                      <a:srgbClr val="000000"/>
                    </a:solidFill>
                    <a:latin typeface="Times New Roman" pitchFamily="18" charset="0"/>
                  </a:rPr>
                  <a:t>)</a:t>
                </a:r>
                <a:endParaRPr lang="ru-RU" altLang="ru-RU" sz="1800"/>
              </a:p>
            </p:txBody>
          </p:sp>
          <p:sp>
            <p:nvSpPr>
              <p:cNvPr id="8212" name="Rectangle 102"/>
              <p:cNvSpPr>
                <a:spLocks noChangeArrowheads="1"/>
              </p:cNvSpPr>
              <p:nvPr/>
            </p:nvSpPr>
            <p:spPr bwMode="auto">
              <a:xfrm>
                <a:off x="4153" y="1310"/>
                <a:ext cx="53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>
                    <a:solidFill>
                      <a:srgbClr val="000000"/>
                    </a:solidFill>
                    <a:latin typeface="Times New Roman" pitchFamily="18" charset="0"/>
                  </a:rPr>
                  <a:t>1</a:t>
                </a:r>
                <a:endParaRPr lang="ru-RU" altLang="ru-RU" sz="1800"/>
              </a:p>
            </p:txBody>
          </p:sp>
          <p:sp>
            <p:nvSpPr>
              <p:cNvPr id="8213" name="Rectangle 103"/>
              <p:cNvSpPr>
                <a:spLocks noChangeArrowheads="1"/>
              </p:cNvSpPr>
              <p:nvPr/>
            </p:nvSpPr>
            <p:spPr bwMode="auto">
              <a:xfrm>
                <a:off x="3937" y="1310"/>
                <a:ext cx="53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>
                    <a:solidFill>
                      <a:srgbClr val="000000"/>
                    </a:solidFill>
                    <a:latin typeface="Times New Roman" pitchFamily="18" charset="0"/>
                  </a:rPr>
                  <a:t>2</a:t>
                </a:r>
                <a:endParaRPr lang="ru-RU" altLang="ru-RU" sz="1800"/>
              </a:p>
            </p:txBody>
          </p:sp>
          <p:sp>
            <p:nvSpPr>
              <p:cNvPr id="8214" name="Rectangle 104"/>
              <p:cNvSpPr>
                <a:spLocks noChangeArrowheads="1"/>
              </p:cNvSpPr>
              <p:nvPr/>
            </p:nvSpPr>
            <p:spPr bwMode="auto">
              <a:xfrm>
                <a:off x="3816" y="1310"/>
                <a:ext cx="35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>
                    <a:solidFill>
                      <a:srgbClr val="000000"/>
                    </a:solidFill>
                    <a:latin typeface="Times New Roman" pitchFamily="18" charset="0"/>
                  </a:rPr>
                  <a:t>(</a:t>
                </a:r>
                <a:endParaRPr lang="ru-RU" altLang="ru-RU" sz="1800"/>
              </a:p>
            </p:txBody>
          </p:sp>
          <p:sp>
            <p:nvSpPr>
              <p:cNvPr id="8215" name="Rectangle 105"/>
              <p:cNvSpPr>
                <a:spLocks noChangeArrowheads="1"/>
              </p:cNvSpPr>
              <p:nvPr/>
            </p:nvSpPr>
            <p:spPr bwMode="auto">
              <a:xfrm>
                <a:off x="4715" y="1310"/>
                <a:ext cx="4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 i="1">
                    <a:solidFill>
                      <a:srgbClr val="000000"/>
                    </a:solidFill>
                    <a:latin typeface="Times New Roman" pitchFamily="18" charset="0"/>
                  </a:rPr>
                  <a:t>y</a:t>
                </a:r>
                <a:endParaRPr lang="ru-RU" altLang="ru-RU" sz="1800"/>
              </a:p>
            </p:txBody>
          </p:sp>
          <p:sp>
            <p:nvSpPr>
              <p:cNvPr id="8216" name="Rectangle 106"/>
              <p:cNvSpPr>
                <a:spLocks noChangeArrowheads="1"/>
              </p:cNvSpPr>
              <p:nvPr/>
            </p:nvSpPr>
            <p:spPr bwMode="auto">
              <a:xfrm>
                <a:off x="4474" y="1310"/>
                <a:ext cx="4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 i="1">
                    <a:solidFill>
                      <a:srgbClr val="000000"/>
                    </a:solidFill>
                    <a:latin typeface="Times New Roman" pitchFamily="18" charset="0"/>
                  </a:rPr>
                  <a:t>y</a:t>
                </a:r>
                <a:endParaRPr lang="ru-RU" altLang="ru-RU" sz="1800"/>
              </a:p>
            </p:txBody>
          </p:sp>
          <p:sp>
            <p:nvSpPr>
              <p:cNvPr id="8217" name="Rectangle 107"/>
              <p:cNvSpPr>
                <a:spLocks noChangeArrowheads="1"/>
              </p:cNvSpPr>
              <p:nvPr/>
            </p:nvSpPr>
            <p:spPr bwMode="auto">
              <a:xfrm>
                <a:off x="4103" y="1310"/>
                <a:ext cx="4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ru-RU" altLang="ru-RU" sz="1800"/>
              </a:p>
            </p:txBody>
          </p:sp>
          <p:sp>
            <p:nvSpPr>
              <p:cNvPr id="8218" name="Rectangle 108"/>
              <p:cNvSpPr>
                <a:spLocks noChangeArrowheads="1"/>
              </p:cNvSpPr>
              <p:nvPr/>
            </p:nvSpPr>
            <p:spPr bwMode="auto">
              <a:xfrm>
                <a:off x="3871" y="1310"/>
                <a:ext cx="47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 i="1">
                    <a:solidFill>
                      <a:srgbClr val="000000"/>
                    </a:solidFill>
                    <a:latin typeface="Times New Roman" pitchFamily="18" charset="0"/>
                  </a:rPr>
                  <a:t>x</a:t>
                </a:r>
                <a:endParaRPr lang="ru-RU" altLang="ru-RU" sz="1800"/>
              </a:p>
            </p:txBody>
          </p:sp>
          <p:sp>
            <p:nvSpPr>
              <p:cNvPr id="8219" name="Rectangle 109"/>
              <p:cNvSpPr>
                <a:spLocks noChangeArrowheads="1"/>
              </p:cNvSpPr>
              <p:nvPr/>
            </p:nvSpPr>
            <p:spPr bwMode="auto">
              <a:xfrm>
                <a:off x="4617" y="1293"/>
                <a:ext cx="5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>
                    <a:solidFill>
                      <a:srgbClr val="000000"/>
                    </a:solidFill>
                    <a:latin typeface="Symbol" pitchFamily="18" charset="2"/>
                  </a:rPr>
                  <a:t>-</a:t>
                </a:r>
                <a:endParaRPr lang="ru-RU" altLang="ru-RU" sz="1800"/>
              </a:p>
            </p:txBody>
          </p:sp>
          <p:sp>
            <p:nvSpPr>
              <p:cNvPr id="8220" name="Rectangle 110"/>
              <p:cNvSpPr>
                <a:spLocks noChangeArrowheads="1"/>
              </p:cNvSpPr>
              <p:nvPr/>
            </p:nvSpPr>
            <p:spPr bwMode="auto">
              <a:xfrm>
                <a:off x="4329" y="1293"/>
                <a:ext cx="5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>
                    <a:solidFill>
                      <a:srgbClr val="000000"/>
                    </a:solidFill>
                    <a:latin typeface="Symbol" pitchFamily="18" charset="2"/>
                  </a:rPr>
                  <a:t>+</a:t>
                </a:r>
                <a:endParaRPr lang="ru-RU" altLang="ru-RU" sz="1800"/>
              </a:p>
            </p:txBody>
          </p:sp>
          <p:sp>
            <p:nvSpPr>
              <p:cNvPr id="8221" name="Rectangle 111"/>
              <p:cNvSpPr>
                <a:spLocks noChangeArrowheads="1"/>
              </p:cNvSpPr>
              <p:nvPr/>
            </p:nvSpPr>
            <p:spPr bwMode="auto">
              <a:xfrm>
                <a:off x="4012" y="1293"/>
                <a:ext cx="58" cy="1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ru-RU" altLang="ru-RU" sz="1800">
                    <a:solidFill>
                      <a:srgbClr val="000000"/>
                    </a:solidFill>
                    <a:latin typeface="Symbol" pitchFamily="18" charset="2"/>
                  </a:rPr>
                  <a:t>-</a:t>
                </a:r>
                <a:endParaRPr lang="ru-RU" altLang="ru-RU" sz="1800"/>
              </a:p>
            </p:txBody>
          </p:sp>
        </p:grpSp>
      </p:grpSp>
      <p:sp>
        <p:nvSpPr>
          <p:cNvPr id="3" name="Равнобедренный треугольник 2"/>
          <p:cNvSpPr/>
          <p:nvPr/>
        </p:nvSpPr>
        <p:spPr>
          <a:xfrm>
            <a:off x="1257300" y="4271397"/>
            <a:ext cx="1752600" cy="187409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133600" y="3902065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FF00"/>
                </a:solidFill>
              </a:rPr>
              <a:t>А (</a:t>
            </a:r>
            <a:r>
              <a:rPr lang="en-US" dirty="0" smtClean="0">
                <a:solidFill>
                  <a:srgbClr val="FFFF00"/>
                </a:solidFill>
              </a:rPr>
              <a:t>x1,y1)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2743200" y="6156018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C</a:t>
            </a:r>
            <a:r>
              <a:rPr lang="ru-RU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 (</a:t>
            </a:r>
            <a:r>
              <a:rPr lang="en-US" dirty="0" smtClean="0">
                <a:solidFill>
                  <a:schemeClr val="accent4">
                    <a:lumMod val="85000"/>
                    <a:lumOff val="15000"/>
                  </a:schemeClr>
                </a:solidFill>
              </a:rPr>
              <a:t>x3,y3)</a:t>
            </a:r>
            <a:endParaRPr lang="ru-RU" dirty="0">
              <a:solidFill>
                <a:schemeClr val="accent4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628650" y="6107668"/>
            <a:ext cx="1257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B</a:t>
            </a:r>
            <a:r>
              <a:rPr lang="ru-RU" dirty="0" smtClean="0"/>
              <a:t> (</a:t>
            </a:r>
            <a:r>
              <a:rPr lang="en-US" dirty="0" smtClean="0"/>
              <a:t>x2,y2)</a:t>
            </a:r>
            <a:endParaRPr lang="ru-RU" dirty="0"/>
          </a:p>
        </p:txBody>
      </p:sp>
      <p:graphicFrame>
        <p:nvGraphicFramePr>
          <p:cNvPr id="62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2455001"/>
              </p:ext>
            </p:extLst>
          </p:nvPr>
        </p:nvGraphicFramePr>
        <p:xfrm>
          <a:off x="1317625" y="1790700"/>
          <a:ext cx="1633538" cy="552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9470" name="Формула" r:id="rId13" imgW="1130040" imgH="507960" progId="Equation.3">
                  <p:embed/>
                </p:oleObj>
              </mc:Choice>
              <mc:Fallback>
                <p:oleObj name="Формула" r:id="rId13" imgW="11300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17625" y="1790700"/>
                        <a:ext cx="1633538" cy="552450"/>
                      </a:xfrm>
                      <a:prstGeom prst="rect">
                        <a:avLst/>
                      </a:prstGeom>
                      <a:solidFill>
                        <a:srgbClr val="CCFF99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3041881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/>
      <p:bldP spid="3" grpId="0" animBg="1"/>
      <p:bldP spid="4" grpId="0"/>
      <p:bldP spid="59" grpId="0"/>
      <p:bldP spid="6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52400" y="234950"/>
            <a:ext cx="4038600" cy="1822450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sz="2800" dirty="0" smtClean="0">
                <a:solidFill>
                  <a:srgbClr val="FFFF00"/>
                </a:solidFill>
              </a:rPr>
              <a:t>Вычислите значение функции</a:t>
            </a:r>
            <a:r>
              <a:rPr lang="en-US" altLang="ru-RU" sz="2800" dirty="0" smtClean="0">
                <a:solidFill>
                  <a:srgbClr val="FFFF00"/>
                </a:solidFill>
              </a:rPr>
              <a:t> Y </a:t>
            </a:r>
            <a:r>
              <a:rPr lang="ru-RU" altLang="ru-RU" sz="2800" dirty="0" smtClean="0">
                <a:solidFill>
                  <a:srgbClr val="FFFF00"/>
                </a:solidFill>
              </a:rPr>
              <a:t> при </a:t>
            </a:r>
            <a:r>
              <a:rPr lang="en-US" altLang="ru-RU" sz="2800" dirty="0" smtClean="0">
                <a:solidFill>
                  <a:srgbClr val="FFFF00"/>
                </a:solidFill>
              </a:rPr>
              <a:t>X=2</a:t>
            </a:r>
            <a:r>
              <a:rPr lang="ru-RU" altLang="ru-RU" sz="2800" dirty="0" smtClean="0">
                <a:solidFill>
                  <a:srgbClr val="FFFF00"/>
                </a:solidFill>
              </a:rPr>
              <a:t>, используя блок-схему алгоритма.</a:t>
            </a:r>
          </a:p>
        </p:txBody>
      </p:sp>
      <p:grpSp>
        <p:nvGrpSpPr>
          <p:cNvPr id="2" name="Group 47"/>
          <p:cNvGrpSpPr>
            <a:grpSpLocks/>
          </p:cNvGrpSpPr>
          <p:nvPr/>
        </p:nvGrpSpPr>
        <p:grpSpPr bwMode="auto">
          <a:xfrm>
            <a:off x="4433888" y="100013"/>
            <a:ext cx="4529137" cy="6710362"/>
            <a:chOff x="2714" y="0"/>
            <a:chExt cx="2853" cy="4227"/>
          </a:xfrm>
        </p:grpSpPr>
        <p:sp>
          <p:nvSpPr>
            <p:cNvPr id="14344" name="Rectangle 5"/>
            <p:cNvSpPr>
              <a:spLocks noChangeArrowheads="1"/>
            </p:cNvSpPr>
            <p:nvPr/>
          </p:nvSpPr>
          <p:spPr bwMode="auto">
            <a:xfrm>
              <a:off x="2714" y="0"/>
              <a:ext cx="2853" cy="422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grpSp>
          <p:nvGrpSpPr>
            <p:cNvPr id="14345" name="Group 7"/>
            <p:cNvGrpSpPr>
              <a:grpSpLocks/>
            </p:cNvGrpSpPr>
            <p:nvPr/>
          </p:nvGrpSpPr>
          <p:grpSpPr bwMode="auto">
            <a:xfrm>
              <a:off x="3029" y="222"/>
              <a:ext cx="2254" cy="250"/>
              <a:chOff x="431" y="1071"/>
              <a:chExt cx="1224" cy="250"/>
            </a:xfrm>
          </p:grpSpPr>
          <p:sp>
            <p:nvSpPr>
              <p:cNvPr id="14370" name="AutoShape 8"/>
              <p:cNvSpPr>
                <a:spLocks noChangeArrowheads="1"/>
              </p:cNvSpPr>
              <p:nvPr/>
            </p:nvSpPr>
            <p:spPr bwMode="auto">
              <a:xfrm>
                <a:off x="431" y="1071"/>
                <a:ext cx="1224" cy="227"/>
              </a:xfrm>
              <a:prstGeom prst="flowChartTermina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4371" name="Text Box 9"/>
              <p:cNvSpPr txBox="1">
                <a:spLocks noChangeArrowheads="1"/>
              </p:cNvSpPr>
              <p:nvPr/>
            </p:nvSpPr>
            <p:spPr bwMode="auto">
              <a:xfrm>
                <a:off x="567" y="1071"/>
                <a:ext cx="90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000"/>
                  <a:t>начало</a:t>
                </a:r>
              </a:p>
            </p:txBody>
          </p:sp>
        </p:grpSp>
        <p:grpSp>
          <p:nvGrpSpPr>
            <p:cNvPr id="14346" name="Group 10"/>
            <p:cNvGrpSpPr>
              <a:grpSpLocks/>
            </p:cNvGrpSpPr>
            <p:nvPr/>
          </p:nvGrpSpPr>
          <p:grpSpPr bwMode="auto">
            <a:xfrm>
              <a:off x="3027" y="586"/>
              <a:ext cx="2241" cy="295"/>
              <a:chOff x="317" y="1274"/>
              <a:chExt cx="1829" cy="512"/>
            </a:xfrm>
          </p:grpSpPr>
          <p:sp>
            <p:nvSpPr>
              <p:cNvPr id="14368" name="AutoShape 11"/>
              <p:cNvSpPr>
                <a:spLocks noChangeArrowheads="1"/>
              </p:cNvSpPr>
              <p:nvPr/>
            </p:nvSpPr>
            <p:spPr bwMode="auto">
              <a:xfrm>
                <a:off x="317" y="1274"/>
                <a:ext cx="1829" cy="512"/>
              </a:xfrm>
              <a:prstGeom prst="flowChartInputOutpu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4369" name="Text Box 12"/>
              <p:cNvSpPr txBox="1">
                <a:spLocks noChangeArrowheads="1"/>
              </p:cNvSpPr>
              <p:nvPr/>
            </p:nvSpPr>
            <p:spPr bwMode="auto">
              <a:xfrm>
                <a:off x="528" y="1293"/>
                <a:ext cx="1283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000"/>
                  <a:t>ввод: </a:t>
                </a:r>
                <a:r>
                  <a:rPr lang="en-US" altLang="ru-RU" sz="2000"/>
                  <a:t>X </a:t>
                </a:r>
                <a:endParaRPr lang="ru-RU" altLang="ru-RU" sz="2000"/>
              </a:p>
            </p:txBody>
          </p:sp>
        </p:grpSp>
        <p:grpSp>
          <p:nvGrpSpPr>
            <p:cNvPr id="14347" name="Group 13"/>
            <p:cNvGrpSpPr>
              <a:grpSpLocks/>
            </p:cNvGrpSpPr>
            <p:nvPr/>
          </p:nvGrpSpPr>
          <p:grpSpPr bwMode="auto">
            <a:xfrm>
              <a:off x="2967" y="3408"/>
              <a:ext cx="2221" cy="283"/>
              <a:chOff x="657" y="3294"/>
              <a:chExt cx="1224" cy="272"/>
            </a:xfrm>
          </p:grpSpPr>
          <p:sp>
            <p:nvSpPr>
              <p:cNvPr id="14366" name="AutoShape 14"/>
              <p:cNvSpPr>
                <a:spLocks noChangeArrowheads="1"/>
              </p:cNvSpPr>
              <p:nvPr/>
            </p:nvSpPr>
            <p:spPr bwMode="auto">
              <a:xfrm>
                <a:off x="657" y="3294"/>
                <a:ext cx="1224" cy="272"/>
              </a:xfrm>
              <a:prstGeom prst="flowChartInputOutpu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4367" name="Text Box 15"/>
              <p:cNvSpPr txBox="1">
                <a:spLocks noChangeArrowheads="1"/>
              </p:cNvSpPr>
              <p:nvPr/>
            </p:nvSpPr>
            <p:spPr bwMode="auto">
              <a:xfrm>
                <a:off x="839" y="3309"/>
                <a:ext cx="952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000"/>
                  <a:t>вывод: </a:t>
                </a:r>
                <a:r>
                  <a:rPr lang="en-US" altLang="ru-RU" sz="2000"/>
                  <a:t>Y</a:t>
                </a:r>
                <a:endParaRPr lang="ru-RU" altLang="ru-RU" sz="2000"/>
              </a:p>
            </p:txBody>
          </p:sp>
        </p:grpSp>
        <p:grpSp>
          <p:nvGrpSpPr>
            <p:cNvPr id="14348" name="Group 16"/>
            <p:cNvGrpSpPr>
              <a:grpSpLocks/>
            </p:cNvGrpSpPr>
            <p:nvPr/>
          </p:nvGrpSpPr>
          <p:grpSpPr bwMode="auto">
            <a:xfrm>
              <a:off x="2985" y="3815"/>
              <a:ext cx="2255" cy="250"/>
              <a:chOff x="340" y="3430"/>
              <a:chExt cx="1224" cy="250"/>
            </a:xfrm>
          </p:grpSpPr>
          <p:sp>
            <p:nvSpPr>
              <p:cNvPr id="14364" name="AutoShape 17"/>
              <p:cNvSpPr>
                <a:spLocks noChangeArrowheads="1"/>
              </p:cNvSpPr>
              <p:nvPr/>
            </p:nvSpPr>
            <p:spPr bwMode="auto">
              <a:xfrm>
                <a:off x="340" y="3430"/>
                <a:ext cx="1224" cy="227"/>
              </a:xfrm>
              <a:prstGeom prst="flowChartTermina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4365" name="Text Box 18"/>
              <p:cNvSpPr txBox="1">
                <a:spLocks noChangeArrowheads="1"/>
              </p:cNvSpPr>
              <p:nvPr/>
            </p:nvSpPr>
            <p:spPr bwMode="auto">
              <a:xfrm>
                <a:off x="612" y="3430"/>
                <a:ext cx="68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000"/>
                  <a:t>конец</a:t>
                </a:r>
              </a:p>
            </p:txBody>
          </p:sp>
        </p:grpSp>
        <p:sp>
          <p:nvSpPr>
            <p:cNvPr id="14349" name="Rectangle 19"/>
            <p:cNvSpPr>
              <a:spLocks noChangeArrowheads="1"/>
            </p:cNvSpPr>
            <p:nvPr/>
          </p:nvSpPr>
          <p:spPr bwMode="auto">
            <a:xfrm>
              <a:off x="3004" y="1004"/>
              <a:ext cx="2257" cy="36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/>
                <a:t>           Z = 8 * X</a:t>
              </a:r>
              <a:endParaRPr lang="ru-RU" altLang="ru-RU" sz="2400"/>
            </a:p>
          </p:txBody>
        </p:sp>
        <p:sp>
          <p:nvSpPr>
            <p:cNvPr id="14350" name="Line 21"/>
            <p:cNvSpPr>
              <a:spLocks noChangeShapeType="1"/>
            </p:cNvSpPr>
            <p:nvPr/>
          </p:nvSpPr>
          <p:spPr bwMode="auto">
            <a:xfrm flipH="1">
              <a:off x="4144" y="453"/>
              <a:ext cx="1" cy="1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1" name="AutoShape 26"/>
            <p:cNvSpPr>
              <a:spLocks noChangeArrowheads="1"/>
            </p:cNvSpPr>
            <p:nvPr/>
          </p:nvSpPr>
          <p:spPr bwMode="auto">
            <a:xfrm>
              <a:off x="3011" y="1983"/>
              <a:ext cx="2257" cy="336"/>
            </a:xfrm>
            <a:prstGeom prst="flowChartProcess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/>
                <a:t>Z = Z - 1</a:t>
              </a:r>
              <a:endParaRPr lang="ru-RU" altLang="ru-RU" sz="2400"/>
            </a:p>
          </p:txBody>
        </p:sp>
        <p:sp>
          <p:nvSpPr>
            <p:cNvPr id="14352" name="AutoShape 29"/>
            <p:cNvSpPr>
              <a:spLocks noChangeArrowheads="1"/>
            </p:cNvSpPr>
            <p:nvPr/>
          </p:nvSpPr>
          <p:spPr bwMode="auto">
            <a:xfrm>
              <a:off x="3002" y="2466"/>
              <a:ext cx="2257" cy="337"/>
            </a:xfrm>
            <a:prstGeom prst="flowChartProcess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/>
                <a:t>Y = 3 * X</a:t>
              </a:r>
              <a:endParaRPr lang="ru-RU" altLang="ru-RU" sz="2400"/>
            </a:p>
          </p:txBody>
        </p:sp>
        <p:grpSp>
          <p:nvGrpSpPr>
            <p:cNvPr id="14353" name="Group 37"/>
            <p:cNvGrpSpPr>
              <a:grpSpLocks/>
            </p:cNvGrpSpPr>
            <p:nvPr/>
          </p:nvGrpSpPr>
          <p:grpSpPr bwMode="auto">
            <a:xfrm>
              <a:off x="3019" y="1505"/>
              <a:ext cx="2257" cy="349"/>
              <a:chOff x="3019" y="1709"/>
              <a:chExt cx="2257" cy="349"/>
            </a:xfrm>
          </p:grpSpPr>
          <p:sp>
            <p:nvSpPr>
              <p:cNvPr id="14362" name="AutoShape 20"/>
              <p:cNvSpPr>
                <a:spLocks noChangeArrowheads="1"/>
              </p:cNvSpPr>
              <p:nvPr/>
            </p:nvSpPr>
            <p:spPr bwMode="auto">
              <a:xfrm>
                <a:off x="3019" y="1709"/>
                <a:ext cx="2257" cy="349"/>
              </a:xfrm>
              <a:prstGeom prst="flowChartProcess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ru-RU" sz="2400"/>
                  <a:t>Z = </a:t>
                </a:r>
                <a:endParaRPr lang="ru-RU" altLang="ru-RU" sz="2400"/>
              </a:p>
            </p:txBody>
          </p:sp>
          <p:graphicFrame>
            <p:nvGraphicFramePr>
              <p:cNvPr id="14363" name="Object 33"/>
              <p:cNvGraphicFramePr>
                <a:graphicFrameLocks noChangeAspect="1"/>
              </p:cNvGraphicFramePr>
              <p:nvPr/>
            </p:nvGraphicFramePr>
            <p:xfrm>
              <a:off x="4283" y="1745"/>
              <a:ext cx="321" cy="26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60442" name="Формула" r:id="rId3" imgW="266353" imgH="215619" progId="Equation.3">
                      <p:embed/>
                    </p:oleObj>
                  </mc:Choice>
                  <mc:Fallback>
                    <p:oleObj name="Формула" r:id="rId3" imgW="266353" imgH="215619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4283" y="1745"/>
                            <a:ext cx="321" cy="26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14354" name="AutoShape 38"/>
            <p:cNvSpPr>
              <a:spLocks noChangeArrowheads="1"/>
            </p:cNvSpPr>
            <p:nvPr/>
          </p:nvSpPr>
          <p:spPr bwMode="auto">
            <a:xfrm>
              <a:off x="2996" y="2944"/>
              <a:ext cx="2257" cy="337"/>
            </a:xfrm>
            <a:prstGeom prst="flowChartProcess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/>
                <a:t>Y = Y / Z</a:t>
              </a:r>
              <a:endParaRPr lang="ru-RU" altLang="ru-RU" sz="2400"/>
            </a:p>
          </p:txBody>
        </p:sp>
        <p:sp>
          <p:nvSpPr>
            <p:cNvPr id="14355" name="Line 39"/>
            <p:cNvSpPr>
              <a:spLocks noChangeShapeType="1"/>
            </p:cNvSpPr>
            <p:nvPr/>
          </p:nvSpPr>
          <p:spPr bwMode="auto">
            <a:xfrm flipH="1">
              <a:off x="4138" y="887"/>
              <a:ext cx="1" cy="1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6" name="Line 40"/>
            <p:cNvSpPr>
              <a:spLocks noChangeShapeType="1"/>
            </p:cNvSpPr>
            <p:nvPr/>
          </p:nvSpPr>
          <p:spPr bwMode="auto">
            <a:xfrm flipH="1">
              <a:off x="4132" y="1370"/>
              <a:ext cx="1" cy="1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7" name="Line 41"/>
            <p:cNvSpPr>
              <a:spLocks noChangeShapeType="1"/>
            </p:cNvSpPr>
            <p:nvPr/>
          </p:nvSpPr>
          <p:spPr bwMode="auto">
            <a:xfrm flipH="1">
              <a:off x="4132" y="1847"/>
              <a:ext cx="1" cy="1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8" name="Line 42"/>
            <p:cNvSpPr>
              <a:spLocks noChangeShapeType="1"/>
            </p:cNvSpPr>
            <p:nvPr/>
          </p:nvSpPr>
          <p:spPr bwMode="auto">
            <a:xfrm flipH="1">
              <a:off x="4132" y="2324"/>
              <a:ext cx="1" cy="1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9" name="Line 43"/>
            <p:cNvSpPr>
              <a:spLocks noChangeShapeType="1"/>
            </p:cNvSpPr>
            <p:nvPr/>
          </p:nvSpPr>
          <p:spPr bwMode="auto">
            <a:xfrm flipH="1">
              <a:off x="4132" y="2807"/>
              <a:ext cx="1" cy="1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0" name="Line 44"/>
            <p:cNvSpPr>
              <a:spLocks noChangeShapeType="1"/>
            </p:cNvSpPr>
            <p:nvPr/>
          </p:nvSpPr>
          <p:spPr bwMode="auto">
            <a:xfrm flipH="1">
              <a:off x="4138" y="3279"/>
              <a:ext cx="1" cy="1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61" name="Line 45"/>
            <p:cNvSpPr>
              <a:spLocks noChangeShapeType="1"/>
            </p:cNvSpPr>
            <p:nvPr/>
          </p:nvSpPr>
          <p:spPr bwMode="auto">
            <a:xfrm flipH="1">
              <a:off x="4132" y="3688"/>
              <a:ext cx="1" cy="1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  <p:sp>
        <p:nvSpPr>
          <p:cNvPr id="63536" name="Text Box 48"/>
          <p:cNvSpPr txBox="1">
            <a:spLocks noChangeArrowheads="1"/>
          </p:cNvSpPr>
          <p:nvPr/>
        </p:nvSpPr>
        <p:spPr bwMode="auto">
          <a:xfrm>
            <a:off x="152400" y="2370138"/>
            <a:ext cx="41910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4000" b="1" dirty="0" smtClean="0">
                <a:solidFill>
                  <a:srgbClr val="336600"/>
                </a:solidFill>
              </a:rPr>
              <a:t>Ответ: </a:t>
            </a:r>
            <a:r>
              <a:rPr lang="en-US" altLang="ru-RU" sz="4000" b="1" dirty="0" smtClean="0">
                <a:solidFill>
                  <a:srgbClr val="336600"/>
                </a:solidFill>
              </a:rPr>
              <a:t>Y </a:t>
            </a:r>
            <a:r>
              <a:rPr lang="en-US" altLang="ru-RU" sz="4000" b="1" dirty="0">
                <a:solidFill>
                  <a:srgbClr val="336600"/>
                </a:solidFill>
              </a:rPr>
              <a:t>= 2</a:t>
            </a:r>
            <a:endParaRPr lang="ru-RU" altLang="ru-RU" sz="4000" b="1" dirty="0">
              <a:solidFill>
                <a:srgbClr val="336600"/>
              </a:solidFill>
            </a:endParaRPr>
          </a:p>
        </p:txBody>
      </p:sp>
      <p:grpSp>
        <p:nvGrpSpPr>
          <p:cNvPr id="8" name="Group 51"/>
          <p:cNvGrpSpPr>
            <a:grpSpLocks/>
          </p:cNvGrpSpPr>
          <p:nvPr/>
        </p:nvGrpSpPr>
        <p:grpSpPr bwMode="auto">
          <a:xfrm>
            <a:off x="552450" y="3448050"/>
            <a:ext cx="2665413" cy="2843213"/>
            <a:chOff x="348" y="2172"/>
            <a:chExt cx="1679" cy="1791"/>
          </a:xfrm>
        </p:grpSpPr>
        <p:sp>
          <p:nvSpPr>
            <p:cNvPr id="14342" name="Text Box 49"/>
            <p:cNvSpPr txBox="1">
              <a:spLocks noChangeArrowheads="1"/>
            </p:cNvSpPr>
            <p:nvPr/>
          </p:nvSpPr>
          <p:spPr bwMode="auto">
            <a:xfrm>
              <a:off x="348" y="2172"/>
              <a:ext cx="1679" cy="17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marL="342900" indent="-342900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1800" b="1" u="sng" dirty="0"/>
                <a:t>РЕШЕНИЕ:</a:t>
              </a:r>
            </a:p>
            <a:p>
              <a:pPr eaLnBrk="1" hangingPunct="1">
                <a:spcBef>
                  <a:spcPct val="50000"/>
                </a:spcBef>
                <a:buFontTx/>
                <a:buAutoNum type="arabicPeriod"/>
              </a:pPr>
              <a:r>
                <a:rPr lang="en-US" altLang="ru-RU" sz="1800" dirty="0"/>
                <a:t>X = 2</a:t>
              </a:r>
            </a:p>
            <a:p>
              <a:pPr eaLnBrk="1" hangingPunct="1">
                <a:spcBef>
                  <a:spcPct val="50000"/>
                </a:spcBef>
                <a:buFontTx/>
                <a:buAutoNum type="arabicPeriod"/>
              </a:pPr>
              <a:r>
                <a:rPr lang="en-US" altLang="ru-RU" sz="1800" dirty="0"/>
                <a:t>Z = 8 * 2 = 16</a:t>
              </a:r>
            </a:p>
            <a:p>
              <a:pPr eaLnBrk="1" hangingPunct="1">
                <a:spcBef>
                  <a:spcPct val="50000"/>
                </a:spcBef>
                <a:buFontTx/>
                <a:buAutoNum type="arabicPeriod"/>
              </a:pPr>
              <a:r>
                <a:rPr lang="en-US" altLang="ru-RU" sz="1800" dirty="0"/>
                <a:t>Z =         = 4</a:t>
              </a:r>
            </a:p>
            <a:p>
              <a:pPr eaLnBrk="1" hangingPunct="1">
                <a:spcBef>
                  <a:spcPct val="50000"/>
                </a:spcBef>
                <a:buFontTx/>
                <a:buAutoNum type="arabicPeriod"/>
              </a:pPr>
              <a:r>
                <a:rPr lang="en-US" altLang="ru-RU" sz="1800" dirty="0"/>
                <a:t>Z = 4 – 1 = 3</a:t>
              </a:r>
            </a:p>
            <a:p>
              <a:pPr eaLnBrk="1" hangingPunct="1">
                <a:spcBef>
                  <a:spcPct val="50000"/>
                </a:spcBef>
                <a:buFontTx/>
                <a:buAutoNum type="arabicPeriod"/>
              </a:pPr>
              <a:r>
                <a:rPr lang="en-US" altLang="ru-RU" sz="1800" dirty="0"/>
                <a:t>Y = 3 * 2 = 6</a:t>
              </a:r>
            </a:p>
            <a:p>
              <a:pPr eaLnBrk="1" hangingPunct="1">
                <a:spcBef>
                  <a:spcPct val="50000"/>
                </a:spcBef>
                <a:buFontTx/>
                <a:buAutoNum type="arabicPeriod"/>
              </a:pPr>
              <a:r>
                <a:rPr lang="en-US" altLang="ru-RU" sz="1800" dirty="0"/>
                <a:t>Y = 6 / 3 = 2</a:t>
              </a:r>
              <a:endParaRPr lang="ru-RU" altLang="ru-RU" sz="1800" dirty="0"/>
            </a:p>
          </p:txBody>
        </p:sp>
        <p:graphicFrame>
          <p:nvGraphicFramePr>
            <p:cNvPr id="14343" name="Object 50"/>
            <p:cNvGraphicFramePr>
              <a:graphicFrameLocks noChangeAspect="1"/>
            </p:cNvGraphicFramePr>
            <p:nvPr/>
          </p:nvGraphicFramePr>
          <p:xfrm>
            <a:off x="852" y="2955"/>
            <a:ext cx="324" cy="24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0443" name="Формула" r:id="rId5" imgW="304668" imgH="228501" progId="Equation.3">
                    <p:embed/>
                  </p:oleObj>
                </mc:Choice>
                <mc:Fallback>
                  <p:oleObj name="Формула" r:id="rId5" imgW="304668" imgH="228501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52" y="2955"/>
                          <a:ext cx="324" cy="24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43927175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35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1" grpId="0" build="p"/>
      <p:bldP spid="6353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41300" y="360363"/>
            <a:ext cx="4102100" cy="1930400"/>
          </a:xfrm>
        </p:spPr>
        <p:txBody>
          <a:bodyPr/>
          <a:lstStyle/>
          <a:p>
            <a:pPr marL="0" indent="0" eaLnBrk="1" hangingPunct="1">
              <a:buFontTx/>
              <a:buNone/>
              <a:tabLst>
                <a:tab pos="0" algn="l"/>
              </a:tabLst>
            </a:pPr>
            <a:r>
              <a:rPr lang="ru-RU" altLang="ru-RU" sz="2400" b="1" dirty="0" smtClean="0">
                <a:solidFill>
                  <a:srgbClr val="FFFF00"/>
                </a:solidFill>
              </a:rPr>
              <a:t>Вычислите значение функции</a:t>
            </a:r>
            <a:r>
              <a:rPr lang="en-US" altLang="ru-RU" sz="2400" b="1" dirty="0" smtClean="0">
                <a:solidFill>
                  <a:srgbClr val="FFFF00"/>
                </a:solidFill>
              </a:rPr>
              <a:t> Y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, используя блок-схему</a:t>
            </a:r>
          </a:p>
          <a:p>
            <a:pPr marL="0" indent="0" eaLnBrk="1" hangingPunct="1">
              <a:buFontTx/>
              <a:buNone/>
              <a:tabLst>
                <a:tab pos="0" algn="l"/>
              </a:tabLst>
            </a:pPr>
            <a:r>
              <a:rPr lang="ru-RU" altLang="ru-RU" sz="2400" b="1" dirty="0" smtClean="0">
                <a:solidFill>
                  <a:srgbClr val="FFFF00"/>
                </a:solidFill>
              </a:rPr>
              <a:t>при </a:t>
            </a:r>
            <a:r>
              <a:rPr lang="en-US" altLang="ru-RU" sz="2400" b="1" dirty="0" smtClean="0">
                <a:solidFill>
                  <a:srgbClr val="FFFF00"/>
                </a:solidFill>
              </a:rPr>
              <a:t>X=</a:t>
            </a:r>
            <a:r>
              <a:rPr lang="ru-RU" altLang="ru-RU" sz="2400" b="1" dirty="0" smtClean="0">
                <a:solidFill>
                  <a:srgbClr val="FFFF00"/>
                </a:solidFill>
              </a:rPr>
              <a:t> </a:t>
            </a:r>
            <a:r>
              <a:rPr lang="en-US" altLang="ru-RU" sz="2400" b="1" dirty="0" smtClean="0">
                <a:solidFill>
                  <a:srgbClr val="FFFF00"/>
                </a:solidFill>
              </a:rPr>
              <a:t>0</a:t>
            </a:r>
            <a:endParaRPr lang="ru-RU" altLang="ru-RU" sz="2400" b="1" dirty="0" smtClean="0">
              <a:solidFill>
                <a:srgbClr val="FFFF00"/>
              </a:solidFill>
            </a:endParaRPr>
          </a:p>
          <a:p>
            <a:pPr marL="0" indent="0" eaLnBrk="1" hangingPunct="1">
              <a:buFontTx/>
              <a:buNone/>
              <a:tabLst>
                <a:tab pos="0" algn="l"/>
              </a:tabLst>
            </a:pPr>
            <a:r>
              <a:rPr lang="ru-RU" altLang="ru-RU" sz="2400" b="1" dirty="0" smtClean="0">
                <a:solidFill>
                  <a:srgbClr val="FFFF00"/>
                </a:solidFill>
              </a:rPr>
              <a:t>        Х= </a:t>
            </a:r>
            <a:r>
              <a:rPr lang="en-US" altLang="ru-RU" sz="2400" b="1" dirty="0" smtClean="0">
                <a:solidFill>
                  <a:srgbClr val="FFFF00"/>
                </a:solidFill>
              </a:rPr>
              <a:t>-1; </a:t>
            </a:r>
            <a:endParaRPr lang="ru-RU" altLang="ru-RU" sz="2400" b="1" dirty="0" smtClean="0">
              <a:solidFill>
                <a:srgbClr val="FFFF00"/>
              </a:solidFill>
            </a:endParaRPr>
          </a:p>
          <a:p>
            <a:pPr marL="0" indent="0" eaLnBrk="1" hangingPunct="1">
              <a:buFontTx/>
              <a:buNone/>
              <a:tabLst>
                <a:tab pos="0" algn="l"/>
              </a:tabLst>
            </a:pPr>
            <a:r>
              <a:rPr lang="ru-RU" altLang="ru-RU" sz="2400" b="1" dirty="0" smtClean="0">
                <a:solidFill>
                  <a:srgbClr val="FFFF00"/>
                </a:solidFill>
              </a:rPr>
              <a:t>        Х= </a:t>
            </a:r>
            <a:r>
              <a:rPr lang="en-US" altLang="ru-RU" sz="2400" b="1" dirty="0" smtClean="0">
                <a:solidFill>
                  <a:srgbClr val="FFFF00"/>
                </a:solidFill>
              </a:rPr>
              <a:t>3</a:t>
            </a:r>
            <a:endParaRPr lang="ru-RU" altLang="ru-RU" sz="2400" b="1" dirty="0" smtClean="0">
              <a:solidFill>
                <a:srgbClr val="FFFF00"/>
              </a:solidFill>
            </a:endParaRPr>
          </a:p>
        </p:txBody>
      </p:sp>
      <p:grpSp>
        <p:nvGrpSpPr>
          <p:cNvPr id="2" name="Group 48"/>
          <p:cNvGrpSpPr>
            <a:grpSpLocks/>
          </p:cNvGrpSpPr>
          <p:nvPr/>
        </p:nvGrpSpPr>
        <p:grpSpPr bwMode="auto">
          <a:xfrm>
            <a:off x="4433888" y="0"/>
            <a:ext cx="4710112" cy="6810375"/>
            <a:chOff x="2793" y="63"/>
            <a:chExt cx="2853" cy="4227"/>
          </a:xfrm>
        </p:grpSpPr>
        <p:sp>
          <p:nvSpPr>
            <p:cNvPr id="15367" name="Rectangle 5"/>
            <p:cNvSpPr>
              <a:spLocks noChangeArrowheads="1"/>
            </p:cNvSpPr>
            <p:nvPr/>
          </p:nvSpPr>
          <p:spPr bwMode="auto">
            <a:xfrm>
              <a:off x="2793" y="63"/>
              <a:ext cx="2853" cy="422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grpSp>
          <p:nvGrpSpPr>
            <p:cNvPr id="15368" name="Group 44"/>
            <p:cNvGrpSpPr>
              <a:grpSpLocks/>
            </p:cNvGrpSpPr>
            <p:nvPr/>
          </p:nvGrpSpPr>
          <p:grpSpPr bwMode="auto">
            <a:xfrm>
              <a:off x="3106" y="183"/>
              <a:ext cx="2316" cy="3999"/>
              <a:chOff x="3046" y="75"/>
              <a:chExt cx="2316" cy="3999"/>
            </a:xfrm>
          </p:grpSpPr>
          <p:sp>
            <p:nvSpPr>
              <p:cNvPr id="15369" name="Line 36"/>
              <p:cNvSpPr>
                <a:spLocks noChangeShapeType="1"/>
              </p:cNvSpPr>
              <p:nvPr/>
            </p:nvSpPr>
            <p:spPr bwMode="auto">
              <a:xfrm flipH="1">
                <a:off x="4230" y="1594"/>
                <a:ext cx="1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0" name="Line 38"/>
              <p:cNvSpPr>
                <a:spLocks noChangeShapeType="1"/>
              </p:cNvSpPr>
              <p:nvPr/>
            </p:nvSpPr>
            <p:spPr bwMode="auto">
              <a:xfrm flipH="1">
                <a:off x="4223" y="2034"/>
                <a:ext cx="1" cy="11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1" name="Line 39"/>
              <p:cNvSpPr>
                <a:spLocks noChangeShapeType="1"/>
              </p:cNvSpPr>
              <p:nvPr/>
            </p:nvSpPr>
            <p:spPr bwMode="auto">
              <a:xfrm flipH="1">
                <a:off x="4223" y="2486"/>
                <a:ext cx="1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2" name="Line 40"/>
              <p:cNvSpPr>
                <a:spLocks noChangeShapeType="1"/>
              </p:cNvSpPr>
              <p:nvPr/>
            </p:nvSpPr>
            <p:spPr bwMode="auto">
              <a:xfrm flipH="1">
                <a:off x="4229" y="2919"/>
                <a:ext cx="1" cy="91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5373" name="Group 43"/>
              <p:cNvGrpSpPr>
                <a:grpSpLocks/>
              </p:cNvGrpSpPr>
              <p:nvPr/>
            </p:nvGrpSpPr>
            <p:grpSpPr bwMode="auto">
              <a:xfrm>
                <a:off x="3046" y="75"/>
                <a:ext cx="2316" cy="3999"/>
                <a:chOff x="3046" y="75"/>
                <a:chExt cx="2316" cy="3999"/>
              </a:xfrm>
            </p:grpSpPr>
            <p:grpSp>
              <p:nvGrpSpPr>
                <p:cNvPr id="15374" name="Group 6"/>
                <p:cNvGrpSpPr>
                  <a:grpSpLocks/>
                </p:cNvGrpSpPr>
                <p:nvPr/>
              </p:nvGrpSpPr>
              <p:grpSpPr bwMode="auto">
                <a:xfrm>
                  <a:off x="3108" y="75"/>
                  <a:ext cx="2254" cy="250"/>
                  <a:chOff x="431" y="1071"/>
                  <a:chExt cx="1224" cy="250"/>
                </a:xfrm>
              </p:grpSpPr>
              <p:sp>
                <p:nvSpPr>
                  <p:cNvPr id="15395" name="AutoShape 7"/>
                  <p:cNvSpPr>
                    <a:spLocks noChangeArrowheads="1"/>
                  </p:cNvSpPr>
                  <p:nvPr/>
                </p:nvSpPr>
                <p:spPr bwMode="auto">
                  <a:xfrm>
                    <a:off x="431" y="1071"/>
                    <a:ext cx="1224" cy="227"/>
                  </a:xfrm>
                  <a:prstGeom prst="flowChartTermina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5396" name="Text Box 8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67" y="1071"/>
                    <a:ext cx="907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ru-RU" altLang="ru-RU" sz="2000"/>
                      <a:t>начало</a:t>
                    </a:r>
                  </a:p>
                </p:txBody>
              </p:sp>
            </p:grpSp>
            <p:grpSp>
              <p:nvGrpSpPr>
                <p:cNvPr id="15375" name="Group 9"/>
                <p:cNvGrpSpPr>
                  <a:grpSpLocks/>
                </p:cNvGrpSpPr>
                <p:nvPr/>
              </p:nvGrpSpPr>
              <p:grpSpPr bwMode="auto">
                <a:xfrm>
                  <a:off x="3106" y="403"/>
                  <a:ext cx="2241" cy="295"/>
                  <a:chOff x="317" y="1274"/>
                  <a:chExt cx="1829" cy="512"/>
                </a:xfrm>
              </p:grpSpPr>
              <p:sp>
                <p:nvSpPr>
                  <p:cNvPr id="15393" name="AutoShape 10"/>
                  <p:cNvSpPr>
                    <a:spLocks noChangeArrowheads="1"/>
                  </p:cNvSpPr>
                  <p:nvPr/>
                </p:nvSpPr>
                <p:spPr bwMode="auto">
                  <a:xfrm>
                    <a:off x="317" y="1274"/>
                    <a:ext cx="1829" cy="512"/>
                  </a:xfrm>
                  <a:prstGeom prst="flowChartInputOutpu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5394" name="Text Box 11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528" y="1293"/>
                    <a:ext cx="1283" cy="434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ru-RU" altLang="ru-RU" sz="2000"/>
                      <a:t>ввод: </a:t>
                    </a:r>
                    <a:r>
                      <a:rPr lang="en-US" altLang="ru-RU" sz="2000"/>
                      <a:t>X </a:t>
                    </a:r>
                    <a:endParaRPr lang="ru-RU" altLang="ru-RU" sz="2000"/>
                  </a:p>
                </p:txBody>
              </p:sp>
            </p:grpSp>
            <p:grpSp>
              <p:nvGrpSpPr>
                <p:cNvPr id="15376" name="Group 12"/>
                <p:cNvGrpSpPr>
                  <a:grpSpLocks/>
                </p:cNvGrpSpPr>
                <p:nvPr/>
              </p:nvGrpSpPr>
              <p:grpSpPr bwMode="auto">
                <a:xfrm>
                  <a:off x="3046" y="3441"/>
                  <a:ext cx="2221" cy="283"/>
                  <a:chOff x="657" y="3294"/>
                  <a:chExt cx="1224" cy="272"/>
                </a:xfrm>
              </p:grpSpPr>
              <p:sp>
                <p:nvSpPr>
                  <p:cNvPr id="15391" name="AutoShape 13"/>
                  <p:cNvSpPr>
                    <a:spLocks noChangeArrowheads="1"/>
                  </p:cNvSpPr>
                  <p:nvPr/>
                </p:nvSpPr>
                <p:spPr bwMode="auto">
                  <a:xfrm>
                    <a:off x="657" y="3294"/>
                    <a:ext cx="1224" cy="272"/>
                  </a:xfrm>
                  <a:prstGeom prst="flowChartInputOutput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5392" name="Text Box 14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839" y="3309"/>
                    <a:ext cx="952" cy="241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ru-RU" altLang="ru-RU" sz="2000"/>
                      <a:t>вывод: </a:t>
                    </a:r>
                    <a:r>
                      <a:rPr lang="en-US" altLang="ru-RU" sz="2000"/>
                      <a:t>Y</a:t>
                    </a:r>
                    <a:endParaRPr lang="ru-RU" altLang="ru-RU" sz="2000"/>
                  </a:p>
                </p:txBody>
              </p:sp>
            </p:grpSp>
            <p:grpSp>
              <p:nvGrpSpPr>
                <p:cNvPr id="15377" name="Group 15"/>
                <p:cNvGrpSpPr>
                  <a:grpSpLocks/>
                </p:cNvGrpSpPr>
                <p:nvPr/>
              </p:nvGrpSpPr>
              <p:grpSpPr bwMode="auto">
                <a:xfrm>
                  <a:off x="3064" y="3824"/>
                  <a:ext cx="2255" cy="250"/>
                  <a:chOff x="340" y="3430"/>
                  <a:chExt cx="1224" cy="250"/>
                </a:xfrm>
              </p:grpSpPr>
              <p:sp>
                <p:nvSpPr>
                  <p:cNvPr id="15389" name="AutoShape 16"/>
                  <p:cNvSpPr>
                    <a:spLocks noChangeArrowheads="1"/>
                  </p:cNvSpPr>
                  <p:nvPr/>
                </p:nvSpPr>
                <p:spPr bwMode="auto">
                  <a:xfrm>
                    <a:off x="340" y="3430"/>
                    <a:ext cx="1224" cy="227"/>
                  </a:xfrm>
                  <a:prstGeom prst="flowChartTerminator">
                    <a:avLst/>
                  </a:prstGeom>
                  <a:solidFill>
                    <a:schemeClr val="bg1"/>
                  </a:solidFill>
                  <a:ln w="19050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/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eaLnBrk="1" hangingPunct="1">
                      <a:spcBef>
                        <a:spcPct val="0"/>
                      </a:spcBef>
                      <a:buFontTx/>
                      <a:buNone/>
                    </a:pPr>
                    <a:endParaRPr lang="ru-RU" altLang="ru-RU" sz="1800"/>
                  </a:p>
                </p:txBody>
              </p:sp>
              <p:sp>
                <p:nvSpPr>
                  <p:cNvPr id="15390" name="Text Box 17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612" y="3430"/>
                    <a:ext cx="680" cy="250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>
                    <a:spAutoFit/>
                  </a:bodyPr>
                  <a:lstStyle>
                    <a:lvl1pPr eaLnBrk="0" hangingPunct="0"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Arial" charset="0"/>
                      </a:defRPr>
                    </a:lvl1pPr>
                    <a:lvl2pPr marL="742950" indent="-285750" eaLnBrk="0" hangingPunct="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Arial" charset="0"/>
                      </a:defRPr>
                    </a:lvl2pPr>
                    <a:lvl3pPr marL="1143000" indent="-228600" eaLnBrk="0" hangingPunct="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Arial" charset="0"/>
                      </a:defRPr>
                    </a:lvl3pPr>
                    <a:lvl4pPr marL="1600200" indent="-228600" eaLnBrk="0" hangingPunct="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4pPr>
                    <a:lvl5pPr marL="2057400" indent="-228600" eaLnBrk="0" hangingPunct="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Arial" charset="0"/>
                      </a:defRPr>
                    </a:lvl9pPr>
                  </a:lstStyle>
                  <a:p>
                    <a:pPr algn="ctr" eaLnBrk="1" hangingPunct="1">
                      <a:spcBef>
                        <a:spcPct val="50000"/>
                      </a:spcBef>
                      <a:buFontTx/>
                      <a:buNone/>
                    </a:pPr>
                    <a:r>
                      <a:rPr lang="ru-RU" altLang="ru-RU" sz="2000"/>
                      <a:t>конец</a:t>
                    </a:r>
                  </a:p>
                </p:txBody>
              </p:sp>
            </p:grpSp>
            <p:sp>
              <p:nvSpPr>
                <p:cNvPr id="15378" name="Rectangle 18"/>
                <p:cNvSpPr>
                  <a:spLocks noChangeArrowheads="1"/>
                </p:cNvSpPr>
                <p:nvPr/>
              </p:nvSpPr>
              <p:spPr bwMode="auto">
                <a:xfrm>
                  <a:off x="3083" y="803"/>
                  <a:ext cx="2257" cy="360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ru-RU" sz="2400"/>
                    <a:t>                Z = X</a:t>
                  </a:r>
                  <a:r>
                    <a:rPr lang="en-US" altLang="ru-RU" sz="2400" baseline="30000"/>
                    <a:t>2</a:t>
                  </a:r>
                  <a:endParaRPr lang="ru-RU" altLang="ru-RU" sz="2400" baseline="30000"/>
                </a:p>
              </p:txBody>
            </p:sp>
            <p:sp>
              <p:nvSpPr>
                <p:cNvPr id="15379" name="Line 19"/>
                <p:cNvSpPr>
                  <a:spLocks noChangeShapeType="1"/>
                </p:cNvSpPr>
                <p:nvPr/>
              </p:nvSpPr>
              <p:spPr bwMode="auto">
                <a:xfrm flipH="1">
                  <a:off x="4223" y="306"/>
                  <a:ext cx="1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80" name="AutoShape 21"/>
                <p:cNvSpPr>
                  <a:spLocks noChangeArrowheads="1"/>
                </p:cNvSpPr>
                <p:nvPr/>
              </p:nvSpPr>
              <p:spPr bwMode="auto">
                <a:xfrm>
                  <a:off x="3081" y="2145"/>
                  <a:ext cx="2257" cy="337"/>
                </a:xfrm>
                <a:prstGeom prst="flowChartProcess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ru-RU" sz="2400"/>
                    <a:t>Y = Y * X</a:t>
                  </a:r>
                  <a:endParaRPr lang="ru-RU" altLang="ru-RU" sz="2400"/>
                </a:p>
              </p:txBody>
            </p:sp>
            <p:sp>
              <p:nvSpPr>
                <p:cNvPr id="15381" name="AutoShape 23"/>
                <p:cNvSpPr>
                  <a:spLocks noChangeArrowheads="1"/>
                </p:cNvSpPr>
                <p:nvPr/>
              </p:nvSpPr>
              <p:spPr bwMode="auto">
                <a:xfrm>
                  <a:off x="3067" y="1252"/>
                  <a:ext cx="2257" cy="349"/>
                </a:xfrm>
                <a:prstGeom prst="flowChartProcess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ru-RU" sz="2400"/>
                    <a:t>Z = Z - 8 </a:t>
                  </a:r>
                  <a:endParaRPr lang="ru-RU" altLang="ru-RU" sz="2400"/>
                </a:p>
              </p:txBody>
            </p:sp>
            <p:sp>
              <p:nvSpPr>
                <p:cNvPr id="15382" name="AutoShape 25"/>
                <p:cNvSpPr>
                  <a:spLocks noChangeArrowheads="1"/>
                </p:cNvSpPr>
                <p:nvPr/>
              </p:nvSpPr>
              <p:spPr bwMode="auto">
                <a:xfrm>
                  <a:off x="3075" y="2574"/>
                  <a:ext cx="2257" cy="337"/>
                </a:xfrm>
                <a:prstGeom prst="flowChartProcess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ru-RU" sz="2400"/>
                    <a:t>Y = Y * 4</a:t>
                  </a:r>
                  <a:endParaRPr lang="ru-RU" altLang="ru-RU" sz="2400"/>
                </a:p>
              </p:txBody>
            </p:sp>
            <p:sp>
              <p:nvSpPr>
                <p:cNvPr id="15383" name="AutoShape 33"/>
                <p:cNvSpPr>
                  <a:spLocks noChangeArrowheads="1"/>
                </p:cNvSpPr>
                <p:nvPr/>
              </p:nvSpPr>
              <p:spPr bwMode="auto">
                <a:xfrm>
                  <a:off x="3069" y="3007"/>
                  <a:ext cx="2257" cy="337"/>
                </a:xfrm>
                <a:prstGeom prst="flowChartProcess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ru-RU" sz="2400"/>
                    <a:t>Y = Z / Y </a:t>
                  </a:r>
                  <a:endParaRPr lang="ru-RU" altLang="ru-RU" sz="2400"/>
                </a:p>
              </p:txBody>
            </p:sp>
            <p:sp>
              <p:nvSpPr>
                <p:cNvPr id="15384" name="Line 34"/>
                <p:cNvSpPr>
                  <a:spLocks noChangeShapeType="1"/>
                </p:cNvSpPr>
                <p:nvPr/>
              </p:nvSpPr>
              <p:spPr bwMode="auto">
                <a:xfrm flipH="1">
                  <a:off x="4223" y="702"/>
                  <a:ext cx="1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85" name="Line 35"/>
                <p:cNvSpPr>
                  <a:spLocks noChangeShapeType="1"/>
                </p:cNvSpPr>
                <p:nvPr/>
              </p:nvSpPr>
              <p:spPr bwMode="auto">
                <a:xfrm flipH="1">
                  <a:off x="4236" y="1167"/>
                  <a:ext cx="1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86" name="AutoShape 37"/>
                <p:cNvSpPr>
                  <a:spLocks noChangeArrowheads="1"/>
                </p:cNvSpPr>
                <p:nvPr/>
              </p:nvSpPr>
              <p:spPr bwMode="auto">
                <a:xfrm>
                  <a:off x="3066" y="1687"/>
                  <a:ext cx="2257" cy="336"/>
                </a:xfrm>
                <a:prstGeom prst="flowChartProcess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0"/>
                    </a:spcBef>
                    <a:buFontTx/>
                    <a:buNone/>
                  </a:pPr>
                  <a:r>
                    <a:rPr lang="en-US" altLang="ru-RU" sz="2400"/>
                    <a:t>Y = X + 1</a:t>
                  </a:r>
                  <a:endParaRPr lang="ru-RU" altLang="ru-RU" sz="2400"/>
                </a:p>
              </p:txBody>
            </p:sp>
            <p:sp>
              <p:nvSpPr>
                <p:cNvPr id="15387" name="Line 41"/>
                <p:cNvSpPr>
                  <a:spLocks noChangeShapeType="1"/>
                </p:cNvSpPr>
                <p:nvPr/>
              </p:nvSpPr>
              <p:spPr bwMode="auto">
                <a:xfrm flipH="1">
                  <a:off x="4216" y="3353"/>
                  <a:ext cx="1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5388" name="Line 42"/>
                <p:cNvSpPr>
                  <a:spLocks noChangeShapeType="1"/>
                </p:cNvSpPr>
                <p:nvPr/>
              </p:nvSpPr>
              <p:spPr bwMode="auto">
                <a:xfrm flipH="1">
                  <a:off x="4203" y="3731"/>
                  <a:ext cx="1" cy="91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sp>
        <p:nvSpPr>
          <p:cNvPr id="66605" name="Text Box 45"/>
          <p:cNvSpPr txBox="1">
            <a:spLocks noChangeArrowheads="1"/>
          </p:cNvSpPr>
          <p:nvPr/>
        </p:nvSpPr>
        <p:spPr bwMode="auto">
          <a:xfrm>
            <a:off x="344488" y="3305175"/>
            <a:ext cx="3797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2800" b="1" dirty="0" smtClean="0">
                <a:solidFill>
                  <a:srgbClr val="336600"/>
                </a:solidFill>
              </a:rPr>
              <a:t>X </a:t>
            </a:r>
            <a:r>
              <a:rPr lang="en-US" altLang="ru-RU" sz="2800" b="1" dirty="0">
                <a:solidFill>
                  <a:srgbClr val="336600"/>
                </a:solidFill>
              </a:rPr>
              <a:t>= 0</a:t>
            </a:r>
            <a:r>
              <a:rPr lang="ru-RU" altLang="ru-RU" sz="2800" b="1" dirty="0">
                <a:solidFill>
                  <a:srgbClr val="336600"/>
                </a:solidFill>
              </a:rPr>
              <a:t>  Решений нет</a:t>
            </a:r>
          </a:p>
        </p:txBody>
      </p:sp>
      <p:sp>
        <p:nvSpPr>
          <p:cNvPr id="66606" name="Text Box 46"/>
          <p:cNvSpPr txBox="1">
            <a:spLocks noChangeArrowheads="1"/>
          </p:cNvSpPr>
          <p:nvPr/>
        </p:nvSpPr>
        <p:spPr bwMode="auto">
          <a:xfrm>
            <a:off x="333375" y="4090988"/>
            <a:ext cx="37973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2800" b="1" dirty="0" smtClean="0">
                <a:solidFill>
                  <a:srgbClr val="336600"/>
                </a:solidFill>
              </a:rPr>
              <a:t>X </a:t>
            </a:r>
            <a:r>
              <a:rPr lang="en-US" altLang="ru-RU" sz="2800" b="1" dirty="0">
                <a:solidFill>
                  <a:srgbClr val="336600"/>
                </a:solidFill>
              </a:rPr>
              <a:t>= </a:t>
            </a:r>
            <a:r>
              <a:rPr lang="ru-RU" altLang="ru-RU" sz="2800" b="1" dirty="0">
                <a:solidFill>
                  <a:srgbClr val="336600"/>
                </a:solidFill>
              </a:rPr>
              <a:t>-1  Решений нет</a:t>
            </a:r>
          </a:p>
        </p:txBody>
      </p:sp>
      <p:sp>
        <p:nvSpPr>
          <p:cNvPr id="66607" name="Text Box 47"/>
          <p:cNvSpPr txBox="1">
            <a:spLocks noChangeArrowheads="1"/>
          </p:cNvSpPr>
          <p:nvPr/>
        </p:nvSpPr>
        <p:spPr bwMode="auto">
          <a:xfrm>
            <a:off x="257175" y="4918075"/>
            <a:ext cx="37973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2800" b="1" dirty="0">
                <a:solidFill>
                  <a:srgbClr val="336600"/>
                </a:solidFill>
              </a:rPr>
              <a:t>X = </a:t>
            </a:r>
            <a:r>
              <a:rPr lang="ru-RU" altLang="ru-RU" sz="2800" b="1" dirty="0">
                <a:solidFill>
                  <a:srgbClr val="336600"/>
                </a:solidFill>
              </a:rPr>
              <a:t>3 </a:t>
            </a:r>
            <a:r>
              <a:rPr lang="en-US" altLang="ru-RU" sz="2800" b="1" dirty="0">
                <a:solidFill>
                  <a:srgbClr val="336600"/>
                </a:solidFill>
              </a:rPr>
              <a:t>   </a:t>
            </a:r>
            <a:r>
              <a:rPr lang="ru-RU" altLang="ru-RU" sz="2800" b="1" dirty="0">
                <a:solidFill>
                  <a:srgbClr val="336600"/>
                </a:solidFill>
              </a:rPr>
              <a:t> </a:t>
            </a:r>
            <a:r>
              <a:rPr lang="en-US" altLang="ru-RU" sz="2800" b="1" dirty="0">
                <a:solidFill>
                  <a:srgbClr val="336600"/>
                </a:solidFill>
              </a:rPr>
              <a:t>Y = 1/48</a:t>
            </a:r>
            <a:endParaRPr lang="ru-RU" altLang="ru-RU" sz="2800" b="1" dirty="0">
              <a:solidFill>
                <a:srgbClr val="33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22520"/>
      </p:ext>
    </p:ext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65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5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65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66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6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6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66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6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3" grpId="0" build="p"/>
      <p:bldP spid="66605" grpId="0"/>
      <p:bldP spid="66606" grpId="0"/>
      <p:bldP spid="6660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41300" y="242888"/>
            <a:ext cx="4038600" cy="3090862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sz="2800" dirty="0" smtClean="0">
                <a:solidFill>
                  <a:srgbClr val="FFFF00"/>
                </a:solidFill>
              </a:rPr>
              <a:t>По данной блок-схеме вычислить значения некоторой функции. </a:t>
            </a:r>
          </a:p>
          <a:p>
            <a:pPr marL="0" indent="0" eaLnBrk="1" hangingPunct="1">
              <a:buFontTx/>
              <a:buNone/>
            </a:pPr>
            <a:r>
              <a:rPr lang="ru-RU" altLang="ru-RU" sz="2800" dirty="0" smtClean="0">
                <a:solidFill>
                  <a:srgbClr val="FFFF00"/>
                </a:solidFill>
              </a:rPr>
              <a:t>Восстановите условие задачи.</a:t>
            </a:r>
          </a:p>
          <a:p>
            <a:pPr marL="0" indent="0" eaLnBrk="1" hangingPunct="1">
              <a:buFontTx/>
              <a:buNone/>
            </a:pPr>
            <a:r>
              <a:rPr lang="ru-RU" altLang="ru-RU" sz="2800" dirty="0" smtClean="0">
                <a:solidFill>
                  <a:srgbClr val="FFFF00"/>
                </a:solidFill>
              </a:rPr>
              <a:t>Напишите формулу вычисления значения функции.</a:t>
            </a:r>
          </a:p>
        </p:txBody>
      </p:sp>
      <p:grpSp>
        <p:nvGrpSpPr>
          <p:cNvPr id="2" name="Group 68"/>
          <p:cNvGrpSpPr>
            <a:grpSpLocks/>
          </p:cNvGrpSpPr>
          <p:nvPr/>
        </p:nvGrpSpPr>
        <p:grpSpPr bwMode="auto">
          <a:xfrm>
            <a:off x="4451350" y="0"/>
            <a:ext cx="4692650" cy="6858000"/>
            <a:chOff x="2793" y="63"/>
            <a:chExt cx="2853" cy="4227"/>
          </a:xfrm>
        </p:grpSpPr>
        <p:sp>
          <p:nvSpPr>
            <p:cNvPr id="16391" name="Rectangle 39"/>
            <p:cNvSpPr>
              <a:spLocks noChangeArrowheads="1"/>
            </p:cNvSpPr>
            <p:nvPr/>
          </p:nvSpPr>
          <p:spPr bwMode="auto">
            <a:xfrm>
              <a:off x="2793" y="63"/>
              <a:ext cx="2853" cy="422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grpSp>
          <p:nvGrpSpPr>
            <p:cNvPr id="16392" name="Group 40"/>
            <p:cNvGrpSpPr>
              <a:grpSpLocks/>
            </p:cNvGrpSpPr>
            <p:nvPr/>
          </p:nvGrpSpPr>
          <p:grpSpPr bwMode="auto">
            <a:xfrm>
              <a:off x="3108" y="285"/>
              <a:ext cx="2254" cy="250"/>
              <a:chOff x="431" y="1071"/>
              <a:chExt cx="1224" cy="250"/>
            </a:xfrm>
          </p:grpSpPr>
          <p:sp>
            <p:nvSpPr>
              <p:cNvPr id="16415" name="AutoShape 41"/>
              <p:cNvSpPr>
                <a:spLocks noChangeArrowheads="1"/>
              </p:cNvSpPr>
              <p:nvPr/>
            </p:nvSpPr>
            <p:spPr bwMode="auto">
              <a:xfrm>
                <a:off x="431" y="1071"/>
                <a:ext cx="1224" cy="227"/>
              </a:xfrm>
              <a:prstGeom prst="flowChartTermina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6416" name="Text Box 42"/>
              <p:cNvSpPr txBox="1">
                <a:spLocks noChangeArrowheads="1"/>
              </p:cNvSpPr>
              <p:nvPr/>
            </p:nvSpPr>
            <p:spPr bwMode="auto">
              <a:xfrm>
                <a:off x="567" y="1071"/>
                <a:ext cx="90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000"/>
                  <a:t>начало</a:t>
                </a:r>
              </a:p>
            </p:txBody>
          </p:sp>
        </p:grpSp>
        <p:grpSp>
          <p:nvGrpSpPr>
            <p:cNvPr id="16393" name="Group 43"/>
            <p:cNvGrpSpPr>
              <a:grpSpLocks/>
            </p:cNvGrpSpPr>
            <p:nvPr/>
          </p:nvGrpSpPr>
          <p:grpSpPr bwMode="auto">
            <a:xfrm>
              <a:off x="3106" y="649"/>
              <a:ext cx="2241" cy="295"/>
              <a:chOff x="317" y="1274"/>
              <a:chExt cx="1829" cy="512"/>
            </a:xfrm>
          </p:grpSpPr>
          <p:sp>
            <p:nvSpPr>
              <p:cNvPr id="16413" name="AutoShape 44"/>
              <p:cNvSpPr>
                <a:spLocks noChangeArrowheads="1"/>
              </p:cNvSpPr>
              <p:nvPr/>
            </p:nvSpPr>
            <p:spPr bwMode="auto">
              <a:xfrm>
                <a:off x="317" y="1274"/>
                <a:ext cx="1829" cy="512"/>
              </a:xfrm>
              <a:prstGeom prst="flowChartInputOutpu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6414" name="Text Box 45"/>
              <p:cNvSpPr txBox="1">
                <a:spLocks noChangeArrowheads="1"/>
              </p:cNvSpPr>
              <p:nvPr/>
            </p:nvSpPr>
            <p:spPr bwMode="auto">
              <a:xfrm>
                <a:off x="528" y="1293"/>
                <a:ext cx="1283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000"/>
                  <a:t>ввод: </a:t>
                </a:r>
                <a:r>
                  <a:rPr lang="en-US" altLang="ru-RU" sz="2000"/>
                  <a:t>A </a:t>
                </a:r>
                <a:endParaRPr lang="ru-RU" altLang="ru-RU" sz="2000"/>
              </a:p>
            </p:txBody>
          </p:sp>
        </p:grpSp>
        <p:grpSp>
          <p:nvGrpSpPr>
            <p:cNvPr id="16394" name="Group 46"/>
            <p:cNvGrpSpPr>
              <a:grpSpLocks/>
            </p:cNvGrpSpPr>
            <p:nvPr/>
          </p:nvGrpSpPr>
          <p:grpSpPr bwMode="auto">
            <a:xfrm>
              <a:off x="3046" y="3471"/>
              <a:ext cx="2221" cy="283"/>
              <a:chOff x="657" y="3294"/>
              <a:chExt cx="1224" cy="272"/>
            </a:xfrm>
          </p:grpSpPr>
          <p:sp>
            <p:nvSpPr>
              <p:cNvPr id="16411" name="AutoShape 47"/>
              <p:cNvSpPr>
                <a:spLocks noChangeArrowheads="1"/>
              </p:cNvSpPr>
              <p:nvPr/>
            </p:nvSpPr>
            <p:spPr bwMode="auto">
              <a:xfrm>
                <a:off x="657" y="3294"/>
                <a:ext cx="1224" cy="272"/>
              </a:xfrm>
              <a:prstGeom prst="flowChartInputOutpu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6412" name="Text Box 48"/>
              <p:cNvSpPr txBox="1">
                <a:spLocks noChangeArrowheads="1"/>
              </p:cNvSpPr>
              <p:nvPr/>
            </p:nvSpPr>
            <p:spPr bwMode="auto">
              <a:xfrm>
                <a:off x="839" y="3309"/>
                <a:ext cx="952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000"/>
                  <a:t>вывод: </a:t>
                </a:r>
                <a:r>
                  <a:rPr lang="en-US" altLang="ru-RU" sz="2000"/>
                  <a:t>Y</a:t>
                </a:r>
                <a:endParaRPr lang="ru-RU" altLang="ru-RU" sz="2000"/>
              </a:p>
            </p:txBody>
          </p:sp>
        </p:grpSp>
        <p:grpSp>
          <p:nvGrpSpPr>
            <p:cNvPr id="16395" name="Group 49"/>
            <p:cNvGrpSpPr>
              <a:grpSpLocks/>
            </p:cNvGrpSpPr>
            <p:nvPr/>
          </p:nvGrpSpPr>
          <p:grpSpPr bwMode="auto">
            <a:xfrm>
              <a:off x="3064" y="3878"/>
              <a:ext cx="2255" cy="250"/>
              <a:chOff x="340" y="3430"/>
              <a:chExt cx="1224" cy="250"/>
            </a:xfrm>
          </p:grpSpPr>
          <p:sp>
            <p:nvSpPr>
              <p:cNvPr id="16409" name="AutoShape 50"/>
              <p:cNvSpPr>
                <a:spLocks noChangeArrowheads="1"/>
              </p:cNvSpPr>
              <p:nvPr/>
            </p:nvSpPr>
            <p:spPr bwMode="auto">
              <a:xfrm>
                <a:off x="340" y="3430"/>
                <a:ext cx="1224" cy="227"/>
              </a:xfrm>
              <a:prstGeom prst="flowChartTermina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6410" name="Text Box 51"/>
              <p:cNvSpPr txBox="1">
                <a:spLocks noChangeArrowheads="1"/>
              </p:cNvSpPr>
              <p:nvPr/>
            </p:nvSpPr>
            <p:spPr bwMode="auto">
              <a:xfrm>
                <a:off x="612" y="3430"/>
                <a:ext cx="68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000"/>
                  <a:t>конец</a:t>
                </a:r>
              </a:p>
            </p:txBody>
          </p:sp>
        </p:grpSp>
        <p:sp>
          <p:nvSpPr>
            <p:cNvPr id="16396" name="Rectangle 52"/>
            <p:cNvSpPr>
              <a:spLocks noChangeArrowheads="1"/>
            </p:cNvSpPr>
            <p:nvPr/>
          </p:nvSpPr>
          <p:spPr bwMode="auto">
            <a:xfrm>
              <a:off x="3083" y="1067"/>
              <a:ext cx="2257" cy="36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/>
                <a:t>                B = A</a:t>
              </a:r>
              <a:r>
                <a:rPr lang="en-US" altLang="ru-RU" sz="2400" baseline="30000"/>
                <a:t>2</a:t>
              </a:r>
              <a:endParaRPr lang="ru-RU" altLang="ru-RU" sz="2400" baseline="30000"/>
            </a:p>
          </p:txBody>
        </p:sp>
        <p:sp>
          <p:nvSpPr>
            <p:cNvPr id="16397" name="Line 53"/>
            <p:cNvSpPr>
              <a:spLocks noChangeShapeType="1"/>
            </p:cNvSpPr>
            <p:nvPr/>
          </p:nvSpPr>
          <p:spPr bwMode="auto">
            <a:xfrm flipH="1">
              <a:off x="4223" y="516"/>
              <a:ext cx="1" cy="1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398" name="AutoShape 54"/>
            <p:cNvSpPr>
              <a:spLocks noChangeArrowheads="1"/>
            </p:cNvSpPr>
            <p:nvPr/>
          </p:nvSpPr>
          <p:spPr bwMode="auto">
            <a:xfrm>
              <a:off x="3090" y="2046"/>
              <a:ext cx="2257" cy="336"/>
            </a:xfrm>
            <a:prstGeom prst="flowChartProcess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/>
                <a:t>D = C</a:t>
              </a:r>
              <a:r>
                <a:rPr lang="en-US" altLang="ru-RU" sz="2400" baseline="30000"/>
                <a:t>2</a:t>
              </a:r>
              <a:endParaRPr lang="ru-RU" altLang="ru-RU" sz="2400" baseline="30000"/>
            </a:p>
          </p:txBody>
        </p:sp>
        <p:sp>
          <p:nvSpPr>
            <p:cNvPr id="16399" name="AutoShape 55"/>
            <p:cNvSpPr>
              <a:spLocks noChangeArrowheads="1"/>
            </p:cNvSpPr>
            <p:nvPr/>
          </p:nvSpPr>
          <p:spPr bwMode="auto">
            <a:xfrm>
              <a:off x="3081" y="2529"/>
              <a:ext cx="2257" cy="337"/>
            </a:xfrm>
            <a:prstGeom prst="flowChartProcess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/>
                <a:t>E = D / 7</a:t>
              </a:r>
              <a:endParaRPr lang="ru-RU" altLang="ru-RU" sz="2400"/>
            </a:p>
          </p:txBody>
        </p:sp>
        <p:sp>
          <p:nvSpPr>
            <p:cNvPr id="16400" name="AutoShape 59"/>
            <p:cNvSpPr>
              <a:spLocks noChangeArrowheads="1"/>
            </p:cNvSpPr>
            <p:nvPr/>
          </p:nvSpPr>
          <p:spPr bwMode="auto">
            <a:xfrm>
              <a:off x="3075" y="3007"/>
              <a:ext cx="2257" cy="337"/>
            </a:xfrm>
            <a:prstGeom prst="flowChartProcess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/>
                <a:t>Y = E +5</a:t>
              </a:r>
              <a:endParaRPr lang="ru-RU" altLang="ru-RU" sz="2400"/>
            </a:p>
          </p:txBody>
        </p:sp>
        <p:sp>
          <p:nvSpPr>
            <p:cNvPr id="16401" name="Line 60"/>
            <p:cNvSpPr>
              <a:spLocks noChangeShapeType="1"/>
            </p:cNvSpPr>
            <p:nvPr/>
          </p:nvSpPr>
          <p:spPr bwMode="auto">
            <a:xfrm flipH="1">
              <a:off x="4217" y="950"/>
              <a:ext cx="1" cy="1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2" name="Line 61"/>
            <p:cNvSpPr>
              <a:spLocks noChangeShapeType="1"/>
            </p:cNvSpPr>
            <p:nvPr/>
          </p:nvSpPr>
          <p:spPr bwMode="auto">
            <a:xfrm flipH="1">
              <a:off x="4211" y="1433"/>
              <a:ext cx="1" cy="1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3" name="Line 62"/>
            <p:cNvSpPr>
              <a:spLocks noChangeShapeType="1"/>
            </p:cNvSpPr>
            <p:nvPr/>
          </p:nvSpPr>
          <p:spPr bwMode="auto">
            <a:xfrm flipH="1">
              <a:off x="4211" y="1910"/>
              <a:ext cx="1" cy="1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4" name="Line 63"/>
            <p:cNvSpPr>
              <a:spLocks noChangeShapeType="1"/>
            </p:cNvSpPr>
            <p:nvPr/>
          </p:nvSpPr>
          <p:spPr bwMode="auto">
            <a:xfrm flipH="1">
              <a:off x="4211" y="2387"/>
              <a:ext cx="1" cy="1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5" name="Line 64"/>
            <p:cNvSpPr>
              <a:spLocks noChangeShapeType="1"/>
            </p:cNvSpPr>
            <p:nvPr/>
          </p:nvSpPr>
          <p:spPr bwMode="auto">
            <a:xfrm flipH="1">
              <a:off x="4211" y="2870"/>
              <a:ext cx="1" cy="1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6" name="Line 65"/>
            <p:cNvSpPr>
              <a:spLocks noChangeShapeType="1"/>
            </p:cNvSpPr>
            <p:nvPr/>
          </p:nvSpPr>
          <p:spPr bwMode="auto">
            <a:xfrm flipH="1">
              <a:off x="4217" y="3342"/>
              <a:ext cx="1" cy="1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7" name="Line 66"/>
            <p:cNvSpPr>
              <a:spLocks noChangeShapeType="1"/>
            </p:cNvSpPr>
            <p:nvPr/>
          </p:nvSpPr>
          <p:spPr bwMode="auto">
            <a:xfrm flipH="1">
              <a:off x="4211" y="3751"/>
              <a:ext cx="1" cy="1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6408" name="Rectangle 67"/>
            <p:cNvSpPr>
              <a:spLocks noChangeArrowheads="1"/>
            </p:cNvSpPr>
            <p:nvPr/>
          </p:nvSpPr>
          <p:spPr bwMode="auto">
            <a:xfrm>
              <a:off x="3070" y="1557"/>
              <a:ext cx="2257" cy="36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/>
                <a:t>                C = B + 4</a:t>
              </a:r>
              <a:endParaRPr lang="ru-RU" altLang="ru-RU" sz="2400" baseline="30000"/>
            </a:p>
          </p:txBody>
        </p:sp>
      </p:grpSp>
      <p:grpSp>
        <p:nvGrpSpPr>
          <p:cNvPr id="7" name="Group 76"/>
          <p:cNvGrpSpPr>
            <a:grpSpLocks/>
          </p:cNvGrpSpPr>
          <p:nvPr/>
        </p:nvGrpSpPr>
        <p:grpSpPr bwMode="auto">
          <a:xfrm>
            <a:off x="317500" y="4545013"/>
            <a:ext cx="3740150" cy="1463675"/>
            <a:chOff x="302" y="2905"/>
            <a:chExt cx="2356" cy="922"/>
          </a:xfrm>
        </p:grpSpPr>
        <p:graphicFrame>
          <p:nvGraphicFramePr>
            <p:cNvPr id="16389" name="Object 7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814277358"/>
                </p:ext>
              </p:extLst>
            </p:nvPr>
          </p:nvGraphicFramePr>
          <p:xfrm>
            <a:off x="971" y="2905"/>
            <a:ext cx="1687" cy="92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1454" name="Формула" r:id="rId3" imgW="952087" imgH="520474" progId="Equation.3">
                    <p:embed/>
                  </p:oleObj>
                </mc:Choice>
                <mc:Fallback>
                  <p:oleObj name="Формула" r:id="rId3" imgW="952087" imgH="520474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1" y="2905"/>
                          <a:ext cx="1687" cy="92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390" name="Text Box 75"/>
            <p:cNvSpPr txBox="1">
              <a:spLocks noChangeArrowheads="1"/>
            </p:cNvSpPr>
            <p:nvPr/>
          </p:nvSpPr>
          <p:spPr bwMode="auto">
            <a:xfrm>
              <a:off x="302" y="3254"/>
              <a:ext cx="669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4400" dirty="0"/>
                <a:t>Y =</a:t>
              </a:r>
              <a:endParaRPr lang="ru-RU" altLang="ru-RU" sz="4400" dirty="0"/>
            </a:p>
          </p:txBody>
        </p:sp>
      </p:grpSp>
    </p:spTree>
    <p:extLst>
      <p:ext uri="{BB962C8B-B14F-4D97-AF65-F5344CB8AC3E}">
        <p14:creationId xmlns:p14="http://schemas.microsoft.com/office/powerpoint/2010/main" val="275278483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75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75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5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9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587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4360863" y="0"/>
            <a:ext cx="4783137" cy="6858000"/>
            <a:chOff x="2793" y="63"/>
            <a:chExt cx="2853" cy="4227"/>
          </a:xfrm>
        </p:grpSpPr>
        <p:sp>
          <p:nvSpPr>
            <p:cNvPr id="17416" name="Rectangle 5"/>
            <p:cNvSpPr>
              <a:spLocks noChangeArrowheads="1"/>
            </p:cNvSpPr>
            <p:nvPr/>
          </p:nvSpPr>
          <p:spPr bwMode="auto">
            <a:xfrm>
              <a:off x="2793" y="63"/>
              <a:ext cx="2853" cy="4227"/>
            </a:xfrm>
            <a:prstGeom prst="rect">
              <a:avLst/>
            </a:prstGeom>
            <a:solidFill>
              <a:srgbClr val="CCFF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grpSp>
          <p:nvGrpSpPr>
            <p:cNvPr id="17417" name="Group 6"/>
            <p:cNvGrpSpPr>
              <a:grpSpLocks/>
            </p:cNvGrpSpPr>
            <p:nvPr/>
          </p:nvGrpSpPr>
          <p:grpSpPr bwMode="auto">
            <a:xfrm>
              <a:off x="3108" y="285"/>
              <a:ext cx="2254" cy="250"/>
              <a:chOff x="431" y="1071"/>
              <a:chExt cx="1224" cy="250"/>
            </a:xfrm>
          </p:grpSpPr>
          <p:sp>
            <p:nvSpPr>
              <p:cNvPr id="17440" name="AutoShape 7"/>
              <p:cNvSpPr>
                <a:spLocks noChangeArrowheads="1"/>
              </p:cNvSpPr>
              <p:nvPr/>
            </p:nvSpPr>
            <p:spPr bwMode="auto">
              <a:xfrm>
                <a:off x="431" y="1071"/>
                <a:ext cx="1224" cy="227"/>
              </a:xfrm>
              <a:prstGeom prst="flowChartTermina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7441" name="Text Box 8"/>
              <p:cNvSpPr txBox="1">
                <a:spLocks noChangeArrowheads="1"/>
              </p:cNvSpPr>
              <p:nvPr/>
            </p:nvSpPr>
            <p:spPr bwMode="auto">
              <a:xfrm>
                <a:off x="567" y="1071"/>
                <a:ext cx="907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000"/>
                  <a:t>начало</a:t>
                </a:r>
              </a:p>
            </p:txBody>
          </p:sp>
        </p:grpSp>
        <p:grpSp>
          <p:nvGrpSpPr>
            <p:cNvPr id="17418" name="Group 9"/>
            <p:cNvGrpSpPr>
              <a:grpSpLocks/>
            </p:cNvGrpSpPr>
            <p:nvPr/>
          </p:nvGrpSpPr>
          <p:grpSpPr bwMode="auto">
            <a:xfrm>
              <a:off x="3106" y="649"/>
              <a:ext cx="2241" cy="295"/>
              <a:chOff x="317" y="1274"/>
              <a:chExt cx="1829" cy="512"/>
            </a:xfrm>
          </p:grpSpPr>
          <p:sp>
            <p:nvSpPr>
              <p:cNvPr id="17438" name="AutoShape 10"/>
              <p:cNvSpPr>
                <a:spLocks noChangeArrowheads="1"/>
              </p:cNvSpPr>
              <p:nvPr/>
            </p:nvSpPr>
            <p:spPr bwMode="auto">
              <a:xfrm>
                <a:off x="317" y="1274"/>
                <a:ext cx="1829" cy="512"/>
              </a:xfrm>
              <a:prstGeom prst="flowChartInputOutpu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7439" name="Text Box 11"/>
              <p:cNvSpPr txBox="1">
                <a:spLocks noChangeArrowheads="1"/>
              </p:cNvSpPr>
              <p:nvPr/>
            </p:nvSpPr>
            <p:spPr bwMode="auto">
              <a:xfrm>
                <a:off x="528" y="1293"/>
                <a:ext cx="1283" cy="43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000"/>
                  <a:t>ввод: </a:t>
                </a:r>
                <a:r>
                  <a:rPr lang="en-US" altLang="ru-RU" sz="2000"/>
                  <a:t>X </a:t>
                </a:r>
                <a:endParaRPr lang="ru-RU" altLang="ru-RU" sz="2000"/>
              </a:p>
            </p:txBody>
          </p:sp>
        </p:grpSp>
        <p:grpSp>
          <p:nvGrpSpPr>
            <p:cNvPr id="17419" name="Group 12"/>
            <p:cNvGrpSpPr>
              <a:grpSpLocks/>
            </p:cNvGrpSpPr>
            <p:nvPr/>
          </p:nvGrpSpPr>
          <p:grpSpPr bwMode="auto">
            <a:xfrm>
              <a:off x="3046" y="3471"/>
              <a:ext cx="2221" cy="283"/>
              <a:chOff x="657" y="3294"/>
              <a:chExt cx="1224" cy="272"/>
            </a:xfrm>
          </p:grpSpPr>
          <p:sp>
            <p:nvSpPr>
              <p:cNvPr id="17436" name="AutoShape 13"/>
              <p:cNvSpPr>
                <a:spLocks noChangeArrowheads="1"/>
              </p:cNvSpPr>
              <p:nvPr/>
            </p:nvSpPr>
            <p:spPr bwMode="auto">
              <a:xfrm>
                <a:off x="657" y="3294"/>
                <a:ext cx="1224" cy="272"/>
              </a:xfrm>
              <a:prstGeom prst="flowChartInputOutpu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7437" name="Text Box 14"/>
              <p:cNvSpPr txBox="1">
                <a:spLocks noChangeArrowheads="1"/>
              </p:cNvSpPr>
              <p:nvPr/>
            </p:nvSpPr>
            <p:spPr bwMode="auto">
              <a:xfrm>
                <a:off x="839" y="3309"/>
                <a:ext cx="952" cy="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000"/>
                  <a:t>вывод: </a:t>
                </a:r>
                <a:r>
                  <a:rPr lang="en-US" altLang="ru-RU" sz="2000"/>
                  <a:t>Y</a:t>
                </a:r>
                <a:endParaRPr lang="ru-RU" altLang="ru-RU" sz="2000"/>
              </a:p>
            </p:txBody>
          </p:sp>
        </p:grpSp>
        <p:grpSp>
          <p:nvGrpSpPr>
            <p:cNvPr id="17420" name="Group 15"/>
            <p:cNvGrpSpPr>
              <a:grpSpLocks/>
            </p:cNvGrpSpPr>
            <p:nvPr/>
          </p:nvGrpSpPr>
          <p:grpSpPr bwMode="auto">
            <a:xfrm>
              <a:off x="3064" y="3878"/>
              <a:ext cx="2255" cy="250"/>
              <a:chOff x="340" y="3430"/>
              <a:chExt cx="1224" cy="250"/>
            </a:xfrm>
          </p:grpSpPr>
          <p:sp>
            <p:nvSpPr>
              <p:cNvPr id="17434" name="AutoShape 16"/>
              <p:cNvSpPr>
                <a:spLocks noChangeArrowheads="1"/>
              </p:cNvSpPr>
              <p:nvPr/>
            </p:nvSpPr>
            <p:spPr bwMode="auto">
              <a:xfrm>
                <a:off x="340" y="3430"/>
                <a:ext cx="1224" cy="227"/>
              </a:xfrm>
              <a:prstGeom prst="flowChartTerminator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endParaRPr lang="ru-RU" altLang="ru-RU" sz="1800"/>
              </a:p>
            </p:txBody>
          </p:sp>
          <p:sp>
            <p:nvSpPr>
              <p:cNvPr id="17435" name="Text Box 17"/>
              <p:cNvSpPr txBox="1">
                <a:spLocks noChangeArrowheads="1"/>
              </p:cNvSpPr>
              <p:nvPr/>
            </p:nvSpPr>
            <p:spPr bwMode="auto">
              <a:xfrm>
                <a:off x="612" y="3430"/>
                <a:ext cx="680" cy="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50000"/>
                  </a:spcBef>
                  <a:buFontTx/>
                  <a:buNone/>
                </a:pPr>
                <a:r>
                  <a:rPr lang="ru-RU" altLang="ru-RU" sz="2000"/>
                  <a:t>конец</a:t>
                </a:r>
              </a:p>
            </p:txBody>
          </p:sp>
        </p:grpSp>
        <p:sp>
          <p:nvSpPr>
            <p:cNvPr id="17421" name="Rectangle 18"/>
            <p:cNvSpPr>
              <a:spLocks noChangeArrowheads="1"/>
            </p:cNvSpPr>
            <p:nvPr/>
          </p:nvSpPr>
          <p:spPr bwMode="auto">
            <a:xfrm>
              <a:off x="3083" y="1067"/>
              <a:ext cx="2257" cy="36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/>
                <a:t>                A = X</a:t>
              </a:r>
              <a:r>
                <a:rPr lang="en-US" altLang="ru-RU" sz="2400" baseline="30000"/>
                <a:t>2</a:t>
              </a:r>
              <a:endParaRPr lang="ru-RU" altLang="ru-RU" sz="2400" baseline="30000"/>
            </a:p>
          </p:txBody>
        </p:sp>
        <p:sp>
          <p:nvSpPr>
            <p:cNvPr id="17422" name="Line 19"/>
            <p:cNvSpPr>
              <a:spLocks noChangeShapeType="1"/>
            </p:cNvSpPr>
            <p:nvPr/>
          </p:nvSpPr>
          <p:spPr bwMode="auto">
            <a:xfrm flipH="1">
              <a:off x="4223" y="516"/>
              <a:ext cx="1" cy="1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3" name="AutoShape 20"/>
            <p:cNvSpPr>
              <a:spLocks noChangeArrowheads="1"/>
            </p:cNvSpPr>
            <p:nvPr/>
          </p:nvSpPr>
          <p:spPr bwMode="auto">
            <a:xfrm>
              <a:off x="3090" y="2046"/>
              <a:ext cx="2257" cy="336"/>
            </a:xfrm>
            <a:prstGeom prst="flowChartProcess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/>
                <a:t>C = A + B</a:t>
              </a:r>
              <a:endParaRPr lang="ru-RU" altLang="ru-RU" sz="2400" baseline="30000"/>
            </a:p>
          </p:txBody>
        </p:sp>
        <p:sp>
          <p:nvSpPr>
            <p:cNvPr id="17424" name="AutoShape 21"/>
            <p:cNvSpPr>
              <a:spLocks noChangeArrowheads="1"/>
            </p:cNvSpPr>
            <p:nvPr/>
          </p:nvSpPr>
          <p:spPr bwMode="auto">
            <a:xfrm>
              <a:off x="3081" y="2529"/>
              <a:ext cx="2257" cy="337"/>
            </a:xfrm>
            <a:prstGeom prst="flowChartProcess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/>
                <a:t>D = B + 1</a:t>
              </a:r>
              <a:endParaRPr lang="ru-RU" altLang="ru-RU" sz="2400"/>
            </a:p>
          </p:txBody>
        </p:sp>
        <p:sp>
          <p:nvSpPr>
            <p:cNvPr id="17425" name="AutoShape 22"/>
            <p:cNvSpPr>
              <a:spLocks noChangeArrowheads="1"/>
            </p:cNvSpPr>
            <p:nvPr/>
          </p:nvSpPr>
          <p:spPr bwMode="auto">
            <a:xfrm>
              <a:off x="3075" y="3007"/>
              <a:ext cx="2257" cy="337"/>
            </a:xfrm>
            <a:prstGeom prst="flowChartProcess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/>
                <a:t>Y = C / D</a:t>
              </a:r>
              <a:endParaRPr lang="ru-RU" altLang="ru-RU" sz="2400"/>
            </a:p>
          </p:txBody>
        </p:sp>
        <p:sp>
          <p:nvSpPr>
            <p:cNvPr id="17426" name="Line 23"/>
            <p:cNvSpPr>
              <a:spLocks noChangeShapeType="1"/>
            </p:cNvSpPr>
            <p:nvPr/>
          </p:nvSpPr>
          <p:spPr bwMode="auto">
            <a:xfrm flipH="1">
              <a:off x="4217" y="950"/>
              <a:ext cx="1" cy="1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7" name="Line 24"/>
            <p:cNvSpPr>
              <a:spLocks noChangeShapeType="1"/>
            </p:cNvSpPr>
            <p:nvPr/>
          </p:nvSpPr>
          <p:spPr bwMode="auto">
            <a:xfrm flipH="1">
              <a:off x="4211" y="1433"/>
              <a:ext cx="1" cy="1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8" name="Line 25"/>
            <p:cNvSpPr>
              <a:spLocks noChangeShapeType="1"/>
            </p:cNvSpPr>
            <p:nvPr/>
          </p:nvSpPr>
          <p:spPr bwMode="auto">
            <a:xfrm flipH="1">
              <a:off x="4211" y="1910"/>
              <a:ext cx="1" cy="1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29" name="Line 26"/>
            <p:cNvSpPr>
              <a:spLocks noChangeShapeType="1"/>
            </p:cNvSpPr>
            <p:nvPr/>
          </p:nvSpPr>
          <p:spPr bwMode="auto">
            <a:xfrm flipH="1">
              <a:off x="4211" y="2387"/>
              <a:ext cx="1" cy="1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0" name="Line 27"/>
            <p:cNvSpPr>
              <a:spLocks noChangeShapeType="1"/>
            </p:cNvSpPr>
            <p:nvPr/>
          </p:nvSpPr>
          <p:spPr bwMode="auto">
            <a:xfrm flipH="1">
              <a:off x="4211" y="2870"/>
              <a:ext cx="1" cy="1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1" name="Line 28"/>
            <p:cNvSpPr>
              <a:spLocks noChangeShapeType="1"/>
            </p:cNvSpPr>
            <p:nvPr/>
          </p:nvSpPr>
          <p:spPr bwMode="auto">
            <a:xfrm flipH="1">
              <a:off x="4217" y="3342"/>
              <a:ext cx="1" cy="1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2" name="Line 29"/>
            <p:cNvSpPr>
              <a:spLocks noChangeShapeType="1"/>
            </p:cNvSpPr>
            <p:nvPr/>
          </p:nvSpPr>
          <p:spPr bwMode="auto">
            <a:xfrm flipH="1">
              <a:off x="4211" y="3751"/>
              <a:ext cx="1" cy="12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7433" name="Rectangle 30"/>
            <p:cNvSpPr>
              <a:spLocks noChangeArrowheads="1"/>
            </p:cNvSpPr>
            <p:nvPr/>
          </p:nvSpPr>
          <p:spPr bwMode="auto">
            <a:xfrm>
              <a:off x="3070" y="1557"/>
              <a:ext cx="2257" cy="360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ru-RU" sz="2400"/>
                <a:t>                B = A</a:t>
              </a:r>
              <a:r>
                <a:rPr lang="en-US" altLang="ru-RU" sz="2400" baseline="30000"/>
                <a:t>2</a:t>
              </a:r>
              <a:endParaRPr lang="ru-RU" altLang="ru-RU" sz="2400" baseline="30000"/>
            </a:p>
          </p:txBody>
        </p:sp>
      </p:grpSp>
      <p:sp>
        <p:nvSpPr>
          <p:cNvPr id="71740" name="Rectangle 60"/>
          <p:cNvSpPr>
            <a:spLocks noGrp="1" noChangeArrowheads="1"/>
          </p:cNvSpPr>
          <p:nvPr>
            <p:ph type="body" sz="half" idx="1"/>
          </p:nvPr>
        </p:nvSpPr>
        <p:spPr>
          <a:xfrm>
            <a:off x="241300" y="233363"/>
            <a:ext cx="3771900" cy="2854325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ru-RU" altLang="ru-RU" sz="2400" dirty="0" smtClean="0">
                <a:solidFill>
                  <a:srgbClr val="FFFF00"/>
                </a:solidFill>
              </a:rPr>
              <a:t>По данной блок-схеме вычисления значения некоторой функции, восстановите условие задачи; напишите формулу вычисления значения функции.</a:t>
            </a:r>
            <a:endParaRPr lang="ru-RU" altLang="ru-RU" sz="2800" dirty="0" smtClean="0">
              <a:solidFill>
                <a:srgbClr val="FFFF00"/>
              </a:solidFill>
            </a:endParaRPr>
          </a:p>
        </p:txBody>
      </p:sp>
      <p:graphicFrame>
        <p:nvGraphicFramePr>
          <p:cNvPr id="17412" name="Rectangle 61"/>
          <p:cNvGraphicFramePr>
            <a:graphicFrameLocks noGrp="1"/>
          </p:cNvGraphicFramePr>
          <p:nvPr>
            <p:ph sz="quarter" idx="2"/>
          </p:nvPr>
        </p:nvGraphicFramePr>
        <p:xfrm>
          <a:off x="5027613" y="1600200"/>
          <a:ext cx="3279775" cy="218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490" name="Формула" r:id="rId3" imgW="0" imgH="0" progId="Equation.3">
                  <p:embed/>
                </p:oleObj>
              </mc:Choice>
              <mc:Fallback>
                <p:oleObj name="Формула" r:id="rId3" imgW="0" imgH="0" progId="Equation.3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613" y="1600200"/>
                        <a:ext cx="3279775" cy="218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oup 68"/>
          <p:cNvGrpSpPr>
            <a:grpSpLocks/>
          </p:cNvGrpSpPr>
          <p:nvPr/>
        </p:nvGrpSpPr>
        <p:grpSpPr bwMode="auto">
          <a:xfrm>
            <a:off x="541338" y="3990975"/>
            <a:ext cx="3038475" cy="1452563"/>
            <a:chOff x="359" y="2414"/>
            <a:chExt cx="1914" cy="915"/>
          </a:xfrm>
        </p:grpSpPr>
        <p:graphicFrame>
          <p:nvGraphicFramePr>
            <p:cNvPr id="17414" name="Object 64"/>
            <p:cNvGraphicFramePr>
              <a:graphicFrameLocks noChangeAspect="1"/>
            </p:cNvGraphicFramePr>
            <p:nvPr/>
          </p:nvGraphicFramePr>
          <p:xfrm>
            <a:off x="1038" y="2414"/>
            <a:ext cx="1235" cy="91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62491" name="Формула" r:id="rId4" imgW="685800" imgH="507960" progId="Equation.3">
                    <p:embed/>
                  </p:oleObj>
                </mc:Choice>
                <mc:Fallback>
                  <p:oleObj name="Формула" r:id="rId4" imgW="685800" imgH="5079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8" y="2414"/>
                          <a:ext cx="1235" cy="91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7415" name="Text Box 67"/>
            <p:cNvSpPr txBox="1">
              <a:spLocks noChangeArrowheads="1"/>
            </p:cNvSpPr>
            <p:nvPr/>
          </p:nvSpPr>
          <p:spPr bwMode="auto">
            <a:xfrm>
              <a:off x="359" y="2589"/>
              <a:ext cx="1085" cy="51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ru-RU" sz="4800"/>
                <a:t>Y =</a:t>
              </a:r>
              <a:endParaRPr lang="ru-RU" altLang="ru-RU" sz="4800"/>
            </a:p>
          </p:txBody>
        </p:sp>
      </p:grpSp>
    </p:spTree>
    <p:extLst>
      <p:ext uri="{BB962C8B-B14F-4D97-AF65-F5344CB8AC3E}">
        <p14:creationId xmlns:p14="http://schemas.microsoft.com/office/powerpoint/2010/main" val="295957067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2)">
                                      <p:cBhvr>
                                        <p:cTn id="7" dur="500"/>
                                        <p:tgtEl>
                                          <p:spTgt spid="717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WordArt 3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171450" y="685800"/>
            <a:ext cx="880110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Алгоритмическая структура</a:t>
            </a:r>
          </a:p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«ветвление»</a:t>
            </a:r>
          </a:p>
        </p:txBody>
      </p:sp>
      <p:pic>
        <p:nvPicPr>
          <p:cNvPr id="17411" name="Picture 5" descr="017bf986131d38cf0c81d62c498a15ac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5154613"/>
            <a:ext cx="5029200" cy="75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CCFFFF"/>
                </a:solidFill>
              </a:rPr>
              <a:t>Определение: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159026" y="1033670"/>
            <a:ext cx="8610600" cy="5367130"/>
          </a:xfrm>
          <a:prstGeom prst="rect">
            <a:avLst/>
          </a:prstGeom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905000"/>
            <a:ext cx="7543800" cy="3581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3600" b="1" i="1" smtClean="0">
                <a:solidFill>
                  <a:schemeClr val="accent2"/>
                </a:solidFill>
              </a:rPr>
              <a:t>Алгоритм</a:t>
            </a:r>
            <a:r>
              <a:rPr lang="ru-RU" altLang="ru-RU" sz="3600" smtClean="0"/>
              <a:t> – понятное и точное предписание исполнителю совершить определенную последовательность действий для достижения поставленной цели за конечное число шагов.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381000"/>
            <a:ext cx="4419600" cy="6096000"/>
          </a:xfrm>
          <a:solidFill>
            <a:srgbClr val="CCFF99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3600" smtClean="0">
                <a:solidFill>
                  <a:schemeClr val="accent2"/>
                </a:solidFill>
              </a:rPr>
              <a:t>Разветвляющийся</a:t>
            </a:r>
            <a:r>
              <a:rPr lang="ru-RU" altLang="ru-RU" sz="3600" b="1" smtClean="0">
                <a:solidFill>
                  <a:schemeClr val="accent2"/>
                </a:solidFill>
              </a:rPr>
              <a:t> </a:t>
            </a:r>
            <a:r>
              <a:rPr lang="ru-RU" altLang="ru-RU" sz="3600" smtClean="0">
                <a:solidFill>
                  <a:schemeClr val="accent2"/>
                </a:solidFill>
              </a:rPr>
              <a:t>алгоритм</a:t>
            </a:r>
            <a:r>
              <a:rPr lang="ru-RU" altLang="ru-RU" sz="3600" smtClean="0"/>
              <a:t> –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3600" smtClean="0"/>
              <a:t>  это алгоритм,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3600" smtClean="0"/>
              <a:t>  в котором та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3600" smtClean="0"/>
              <a:t>  или иная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3600" smtClean="0"/>
              <a:t>  серия команд выполняется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3600" smtClean="0"/>
              <a:t>  в зависимости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3600" smtClean="0"/>
              <a:t>  от истинности условия.</a:t>
            </a:r>
          </a:p>
        </p:txBody>
      </p:sp>
      <p:pic>
        <p:nvPicPr>
          <p:cNvPr id="1945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0"/>
            <a:ext cx="46482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0"/>
            <a:ext cx="7543800" cy="7620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4000" b="1" smtClean="0">
                <a:solidFill>
                  <a:srgbClr val="FFFF00"/>
                </a:solidFill>
              </a:rPr>
              <a:t>Ветвление</a:t>
            </a:r>
          </a:p>
        </p:txBody>
      </p:sp>
      <p:sp>
        <p:nvSpPr>
          <p:cNvPr id="20483" name="Line 4"/>
          <p:cNvSpPr>
            <a:spLocks noChangeShapeType="1"/>
          </p:cNvSpPr>
          <p:nvPr/>
        </p:nvSpPr>
        <p:spPr bwMode="auto">
          <a:xfrm flipH="1">
            <a:off x="3048000" y="762000"/>
            <a:ext cx="53340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4" name="Line 5"/>
          <p:cNvSpPr>
            <a:spLocks noChangeShapeType="1"/>
          </p:cNvSpPr>
          <p:nvPr/>
        </p:nvSpPr>
        <p:spPr bwMode="auto">
          <a:xfrm>
            <a:off x="5943600" y="685800"/>
            <a:ext cx="53340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0485" name="Rectangle 6"/>
          <p:cNvSpPr>
            <a:spLocks noChangeArrowheads="1"/>
          </p:cNvSpPr>
          <p:nvPr/>
        </p:nvSpPr>
        <p:spPr bwMode="auto">
          <a:xfrm>
            <a:off x="152400" y="1371600"/>
            <a:ext cx="4495800" cy="3124200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ru-RU" sz="4000" b="1">
                <a:solidFill>
                  <a:srgbClr val="FFFF00"/>
                </a:solidFill>
              </a:rPr>
              <a:t>		</a:t>
            </a:r>
            <a:r>
              <a:rPr lang="ru-RU" altLang="ru-RU">
                <a:solidFill>
                  <a:schemeClr val="accent2"/>
                </a:solidFill>
              </a:rPr>
              <a:t>Полное</a:t>
            </a:r>
          </a:p>
          <a:p>
            <a:pPr eaLnBrk="1" hangingPunct="1">
              <a:buFontTx/>
              <a:buNone/>
            </a:pPr>
            <a:r>
              <a:rPr lang="ru-RU" altLang="ru-RU">
                <a:solidFill>
                  <a:schemeClr val="accent2"/>
                </a:solidFill>
              </a:rPr>
              <a:t>если</a:t>
            </a:r>
            <a:r>
              <a:rPr lang="ru-RU" altLang="ru-RU"/>
              <a:t> </a:t>
            </a:r>
            <a:r>
              <a:rPr lang="en-US" altLang="ru-RU"/>
              <a:t>&lt;</a:t>
            </a:r>
            <a:r>
              <a:rPr lang="ru-RU" altLang="ru-RU"/>
              <a:t>условие</a:t>
            </a:r>
            <a:r>
              <a:rPr lang="en-US" altLang="ru-RU"/>
              <a:t>&gt;</a:t>
            </a:r>
            <a:endParaRPr lang="ru-RU" altLang="ru-RU"/>
          </a:p>
          <a:p>
            <a:pPr eaLnBrk="1" hangingPunct="1">
              <a:buFontTx/>
              <a:buNone/>
            </a:pPr>
            <a:r>
              <a:rPr lang="ru-RU" altLang="ru-RU">
                <a:solidFill>
                  <a:schemeClr val="accent2"/>
                </a:solidFill>
              </a:rPr>
              <a:t>то </a:t>
            </a:r>
            <a:r>
              <a:rPr lang="en-US" altLang="ru-RU"/>
              <a:t>&lt;</a:t>
            </a:r>
            <a:r>
              <a:rPr lang="ru-RU" altLang="ru-RU"/>
              <a:t>серия команд 1</a:t>
            </a:r>
            <a:r>
              <a:rPr lang="en-US" altLang="ru-RU"/>
              <a:t>&gt;</a:t>
            </a:r>
            <a:endParaRPr lang="ru-RU" altLang="ru-RU"/>
          </a:p>
          <a:p>
            <a:pPr eaLnBrk="1" hangingPunct="1">
              <a:buFontTx/>
              <a:buNone/>
            </a:pPr>
            <a:r>
              <a:rPr lang="ru-RU" altLang="ru-RU">
                <a:solidFill>
                  <a:schemeClr val="accent2"/>
                </a:solidFill>
              </a:rPr>
              <a:t>иначе </a:t>
            </a:r>
          </a:p>
          <a:p>
            <a:pPr eaLnBrk="1" hangingPunct="1">
              <a:buFontTx/>
              <a:buNone/>
            </a:pPr>
            <a:r>
              <a:rPr lang="ru-RU" altLang="ru-RU"/>
              <a:t>      </a:t>
            </a:r>
            <a:r>
              <a:rPr lang="en-US" altLang="ru-RU"/>
              <a:t>&lt;</a:t>
            </a:r>
            <a:r>
              <a:rPr lang="ru-RU" altLang="ru-RU"/>
              <a:t>серия команд </a:t>
            </a:r>
            <a:r>
              <a:rPr lang="en-US" altLang="ru-RU"/>
              <a:t>2&gt;</a:t>
            </a:r>
            <a:endParaRPr lang="ru-RU" altLang="ru-RU"/>
          </a:p>
        </p:txBody>
      </p:sp>
      <p:sp>
        <p:nvSpPr>
          <p:cNvPr id="20486" name="Rectangle 7"/>
          <p:cNvSpPr>
            <a:spLocks noChangeArrowheads="1"/>
          </p:cNvSpPr>
          <p:nvPr/>
        </p:nvSpPr>
        <p:spPr bwMode="auto">
          <a:xfrm>
            <a:off x="4724400" y="1371600"/>
            <a:ext cx="4267200" cy="3124200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>
                <a:solidFill>
                  <a:schemeClr val="accent2"/>
                </a:solidFill>
              </a:rPr>
              <a:t>Неполное</a:t>
            </a:r>
            <a:endParaRPr lang="en-US" altLang="ru-RU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ru-RU" altLang="ru-RU">
                <a:solidFill>
                  <a:schemeClr val="accent2"/>
                </a:solidFill>
              </a:rPr>
              <a:t>если</a:t>
            </a:r>
            <a:r>
              <a:rPr lang="ru-RU" altLang="ru-RU"/>
              <a:t> </a:t>
            </a:r>
            <a:r>
              <a:rPr lang="en-US" altLang="ru-RU"/>
              <a:t>&lt;</a:t>
            </a:r>
            <a:r>
              <a:rPr lang="ru-RU" altLang="ru-RU"/>
              <a:t>условие</a:t>
            </a:r>
            <a:r>
              <a:rPr lang="en-US" altLang="ru-RU"/>
              <a:t>&gt;</a:t>
            </a:r>
            <a:endParaRPr lang="ru-RU" altLang="ru-RU"/>
          </a:p>
          <a:p>
            <a:pPr eaLnBrk="1" hangingPunct="1">
              <a:buFontTx/>
              <a:buNone/>
            </a:pPr>
            <a:r>
              <a:rPr lang="ru-RU" altLang="ru-RU">
                <a:solidFill>
                  <a:schemeClr val="accent2"/>
                </a:solidFill>
              </a:rPr>
              <a:t>то </a:t>
            </a:r>
            <a:r>
              <a:rPr lang="en-US" altLang="ru-RU"/>
              <a:t>&lt;</a:t>
            </a:r>
            <a:r>
              <a:rPr lang="ru-RU" altLang="ru-RU"/>
              <a:t>серия команд 1</a:t>
            </a:r>
            <a:r>
              <a:rPr lang="en-US" altLang="ru-RU"/>
              <a:t>&gt;</a:t>
            </a:r>
            <a:endParaRPr lang="ru-RU" altLang="ru-RU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17"/>
          <p:cNvSpPr>
            <a:spLocks noChangeArrowheads="1"/>
          </p:cNvSpPr>
          <p:nvPr/>
        </p:nvSpPr>
        <p:spPr bwMode="auto">
          <a:xfrm>
            <a:off x="3352800" y="2590800"/>
            <a:ext cx="2743200" cy="7620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507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1431925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FF00"/>
                </a:solidFill>
              </a:rPr>
              <a:t>Запись полного ветвления в виде блок-схемы:</a:t>
            </a:r>
          </a:p>
        </p:txBody>
      </p:sp>
      <p:sp>
        <p:nvSpPr>
          <p:cNvPr id="21508" name="Line 7"/>
          <p:cNvSpPr>
            <a:spLocks noChangeShapeType="1"/>
          </p:cNvSpPr>
          <p:nvPr/>
        </p:nvSpPr>
        <p:spPr bwMode="auto">
          <a:xfrm>
            <a:off x="4724400" y="21336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09" name="Line 8"/>
          <p:cNvSpPr>
            <a:spLocks noChangeShapeType="1"/>
          </p:cNvSpPr>
          <p:nvPr/>
        </p:nvSpPr>
        <p:spPr bwMode="auto">
          <a:xfrm>
            <a:off x="2590800" y="29718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0" name="Line 9"/>
          <p:cNvSpPr>
            <a:spLocks noChangeShapeType="1"/>
          </p:cNvSpPr>
          <p:nvPr/>
        </p:nvSpPr>
        <p:spPr bwMode="auto">
          <a:xfrm>
            <a:off x="6858000" y="29718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1" name="Line 10"/>
          <p:cNvSpPr>
            <a:spLocks noChangeShapeType="1"/>
          </p:cNvSpPr>
          <p:nvPr/>
        </p:nvSpPr>
        <p:spPr bwMode="auto">
          <a:xfrm>
            <a:off x="4724400" y="50292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2" name="Text Box 12"/>
          <p:cNvSpPr txBox="1">
            <a:spLocks noChangeArrowheads="1"/>
          </p:cNvSpPr>
          <p:nvPr/>
        </p:nvSpPr>
        <p:spPr bwMode="auto">
          <a:xfrm>
            <a:off x="3962400" y="27432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ahoma" pitchFamily="34" charset="0"/>
              </a:rPr>
              <a:t>условие</a:t>
            </a:r>
          </a:p>
        </p:txBody>
      </p:sp>
      <p:sp>
        <p:nvSpPr>
          <p:cNvPr id="21513" name="AutoShape 13"/>
          <p:cNvSpPr>
            <a:spLocks noChangeArrowheads="1"/>
          </p:cNvSpPr>
          <p:nvPr/>
        </p:nvSpPr>
        <p:spPr bwMode="auto">
          <a:xfrm>
            <a:off x="685800" y="3429000"/>
            <a:ext cx="2819400" cy="609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514" name="AutoShape 14"/>
          <p:cNvSpPr>
            <a:spLocks noChangeArrowheads="1"/>
          </p:cNvSpPr>
          <p:nvPr/>
        </p:nvSpPr>
        <p:spPr bwMode="auto">
          <a:xfrm>
            <a:off x="5943600" y="3429000"/>
            <a:ext cx="2971800" cy="609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1515" name="Text Box 15"/>
          <p:cNvSpPr txBox="1">
            <a:spLocks noChangeArrowheads="1"/>
          </p:cNvSpPr>
          <p:nvPr/>
        </p:nvSpPr>
        <p:spPr bwMode="auto">
          <a:xfrm>
            <a:off x="762000" y="35052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ahoma" pitchFamily="34" charset="0"/>
              </a:rPr>
              <a:t>серия команд 1</a:t>
            </a:r>
          </a:p>
        </p:txBody>
      </p:sp>
      <p:sp>
        <p:nvSpPr>
          <p:cNvPr id="21516" name="Line 18"/>
          <p:cNvSpPr>
            <a:spLocks noChangeShapeType="1"/>
          </p:cNvSpPr>
          <p:nvPr/>
        </p:nvSpPr>
        <p:spPr bwMode="auto">
          <a:xfrm>
            <a:off x="6096000" y="29718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7" name="Line 19"/>
          <p:cNvSpPr>
            <a:spLocks noChangeShapeType="1"/>
          </p:cNvSpPr>
          <p:nvPr/>
        </p:nvSpPr>
        <p:spPr bwMode="auto">
          <a:xfrm>
            <a:off x="2590800" y="29718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18" name="Text Box 20"/>
          <p:cNvSpPr txBox="1">
            <a:spLocks noChangeArrowheads="1"/>
          </p:cNvSpPr>
          <p:nvPr/>
        </p:nvSpPr>
        <p:spPr bwMode="auto">
          <a:xfrm>
            <a:off x="6019800" y="35052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ahoma" pitchFamily="34" charset="0"/>
              </a:rPr>
              <a:t>серия команд 2</a:t>
            </a:r>
          </a:p>
        </p:txBody>
      </p:sp>
      <p:sp>
        <p:nvSpPr>
          <p:cNvPr id="21519" name="Line 21"/>
          <p:cNvSpPr>
            <a:spLocks noChangeShapeType="1"/>
          </p:cNvSpPr>
          <p:nvPr/>
        </p:nvSpPr>
        <p:spPr bwMode="auto">
          <a:xfrm>
            <a:off x="2590800" y="5029200"/>
            <a:ext cx="434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0" name="Line 23"/>
          <p:cNvSpPr>
            <a:spLocks noChangeShapeType="1"/>
          </p:cNvSpPr>
          <p:nvPr/>
        </p:nvSpPr>
        <p:spPr bwMode="auto">
          <a:xfrm>
            <a:off x="6934200" y="4038600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1" name="Line 24"/>
          <p:cNvSpPr>
            <a:spLocks noChangeShapeType="1"/>
          </p:cNvSpPr>
          <p:nvPr/>
        </p:nvSpPr>
        <p:spPr bwMode="auto">
          <a:xfrm>
            <a:off x="2590800" y="4038600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1522" name="Text Box 25"/>
          <p:cNvSpPr txBox="1">
            <a:spLocks noChangeArrowheads="1"/>
          </p:cNvSpPr>
          <p:nvPr/>
        </p:nvSpPr>
        <p:spPr bwMode="auto">
          <a:xfrm>
            <a:off x="2438400" y="2438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latin typeface="Tahoma" pitchFamily="34" charset="0"/>
              </a:rPr>
              <a:t>да</a:t>
            </a:r>
          </a:p>
        </p:txBody>
      </p:sp>
      <p:sp>
        <p:nvSpPr>
          <p:cNvPr id="21523" name="Text Box 26"/>
          <p:cNvSpPr txBox="1">
            <a:spLocks noChangeArrowheads="1"/>
          </p:cNvSpPr>
          <p:nvPr/>
        </p:nvSpPr>
        <p:spPr bwMode="auto">
          <a:xfrm>
            <a:off x="5943600" y="2438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latin typeface="Tahoma" pitchFamily="34" charset="0"/>
              </a:rPr>
              <a:t>нет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ChangeArrowheads="1"/>
          </p:cNvSpPr>
          <p:nvPr/>
        </p:nvSpPr>
        <p:spPr bwMode="auto">
          <a:xfrm>
            <a:off x="3352800" y="2590800"/>
            <a:ext cx="2743200" cy="7620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1431925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FF00"/>
                </a:solidFill>
              </a:rPr>
              <a:t>Запись неполного ветвления в виде блок-схемы:</a:t>
            </a:r>
          </a:p>
        </p:txBody>
      </p:sp>
      <p:sp>
        <p:nvSpPr>
          <p:cNvPr id="22532" name="Line 4"/>
          <p:cNvSpPr>
            <a:spLocks noChangeShapeType="1"/>
          </p:cNvSpPr>
          <p:nvPr/>
        </p:nvSpPr>
        <p:spPr bwMode="auto">
          <a:xfrm>
            <a:off x="4724400" y="21336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>
            <a:off x="2590800" y="29718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4" name="Line 7"/>
          <p:cNvSpPr>
            <a:spLocks noChangeShapeType="1"/>
          </p:cNvSpPr>
          <p:nvPr/>
        </p:nvSpPr>
        <p:spPr bwMode="auto">
          <a:xfrm>
            <a:off x="4724400" y="50292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5" name="Text Box 8"/>
          <p:cNvSpPr txBox="1">
            <a:spLocks noChangeArrowheads="1"/>
          </p:cNvSpPr>
          <p:nvPr/>
        </p:nvSpPr>
        <p:spPr bwMode="auto">
          <a:xfrm>
            <a:off x="3962400" y="27432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ahoma" pitchFamily="34" charset="0"/>
              </a:rPr>
              <a:t>условие</a:t>
            </a:r>
          </a:p>
        </p:txBody>
      </p:sp>
      <p:sp>
        <p:nvSpPr>
          <p:cNvPr id="22536" name="AutoShape 9"/>
          <p:cNvSpPr>
            <a:spLocks noChangeArrowheads="1"/>
          </p:cNvSpPr>
          <p:nvPr/>
        </p:nvSpPr>
        <p:spPr bwMode="auto">
          <a:xfrm>
            <a:off x="685800" y="3429000"/>
            <a:ext cx="2819400" cy="609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2537" name="Text Box 11"/>
          <p:cNvSpPr txBox="1">
            <a:spLocks noChangeArrowheads="1"/>
          </p:cNvSpPr>
          <p:nvPr/>
        </p:nvSpPr>
        <p:spPr bwMode="auto">
          <a:xfrm>
            <a:off x="762000" y="35052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ahoma" pitchFamily="34" charset="0"/>
              </a:rPr>
              <a:t>серия команд 1</a:t>
            </a:r>
          </a:p>
        </p:txBody>
      </p:sp>
      <p:sp>
        <p:nvSpPr>
          <p:cNvPr id="22538" name="Line 12"/>
          <p:cNvSpPr>
            <a:spLocks noChangeShapeType="1"/>
          </p:cNvSpPr>
          <p:nvPr/>
        </p:nvSpPr>
        <p:spPr bwMode="auto">
          <a:xfrm>
            <a:off x="6096000" y="2971800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39" name="Line 13"/>
          <p:cNvSpPr>
            <a:spLocks noChangeShapeType="1"/>
          </p:cNvSpPr>
          <p:nvPr/>
        </p:nvSpPr>
        <p:spPr bwMode="auto">
          <a:xfrm>
            <a:off x="2590800" y="29718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0" name="Line 15"/>
          <p:cNvSpPr>
            <a:spLocks noChangeShapeType="1"/>
          </p:cNvSpPr>
          <p:nvPr/>
        </p:nvSpPr>
        <p:spPr bwMode="auto">
          <a:xfrm>
            <a:off x="2590800" y="5029200"/>
            <a:ext cx="4343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1" name="Line 16"/>
          <p:cNvSpPr>
            <a:spLocks noChangeShapeType="1"/>
          </p:cNvSpPr>
          <p:nvPr/>
        </p:nvSpPr>
        <p:spPr bwMode="auto">
          <a:xfrm>
            <a:off x="6934200" y="2971800"/>
            <a:ext cx="0" cy="2057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2" name="Line 17"/>
          <p:cNvSpPr>
            <a:spLocks noChangeShapeType="1"/>
          </p:cNvSpPr>
          <p:nvPr/>
        </p:nvSpPr>
        <p:spPr bwMode="auto">
          <a:xfrm>
            <a:off x="2590800" y="4038600"/>
            <a:ext cx="0" cy="9906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2543" name="Text Box 18"/>
          <p:cNvSpPr txBox="1">
            <a:spLocks noChangeArrowheads="1"/>
          </p:cNvSpPr>
          <p:nvPr/>
        </p:nvSpPr>
        <p:spPr bwMode="auto">
          <a:xfrm>
            <a:off x="2438400" y="2438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latin typeface="Tahoma" pitchFamily="34" charset="0"/>
              </a:rPr>
              <a:t>да</a:t>
            </a:r>
          </a:p>
        </p:txBody>
      </p:sp>
      <p:sp>
        <p:nvSpPr>
          <p:cNvPr id="22544" name="Text Box 20"/>
          <p:cNvSpPr txBox="1">
            <a:spLocks noChangeArrowheads="1"/>
          </p:cNvSpPr>
          <p:nvPr/>
        </p:nvSpPr>
        <p:spPr bwMode="auto">
          <a:xfrm>
            <a:off x="5867400" y="2438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latin typeface="Tahoma" pitchFamily="34" charset="0"/>
              </a:rPr>
              <a:t>нет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WordArt 3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361950" y="914400"/>
            <a:ext cx="8782050" cy="3657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Условия </a:t>
            </a:r>
          </a:p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в разветвляющихся </a:t>
            </a:r>
          </a:p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алгоритмах</a:t>
            </a:r>
          </a:p>
        </p:txBody>
      </p:sp>
      <p:pic>
        <p:nvPicPr>
          <p:cNvPr id="23555" name="Picture 4" descr="2f166dd4c9fe073ed057e5fcef810595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5257800"/>
            <a:ext cx="3276600" cy="623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676400"/>
            <a:ext cx="8305800" cy="4495800"/>
          </a:xfrm>
          <a:solidFill>
            <a:srgbClr val="CCFF99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4400" smtClean="0">
                <a:solidFill>
                  <a:schemeClr val="accent2"/>
                </a:solidFill>
              </a:rPr>
              <a:t>Условие</a:t>
            </a:r>
            <a:r>
              <a:rPr lang="ru-RU" altLang="ru-RU" sz="4400" smtClean="0">
                <a:solidFill>
                  <a:srgbClr val="FFFF00"/>
                </a:solidFill>
              </a:rPr>
              <a:t> </a:t>
            </a:r>
            <a:r>
              <a:rPr lang="ru-RU" altLang="ru-RU" sz="4400" smtClean="0"/>
              <a:t>– это в</a:t>
            </a:r>
            <a:r>
              <a:rPr lang="ru-RU" altLang="ru-RU" sz="4000" smtClean="0"/>
              <a:t>ысказывание, которое может быть либо истинным, либо ложным.</a:t>
            </a:r>
          </a:p>
          <a:p>
            <a:pPr algn="ctr" eaLnBrk="1" hangingPunct="1">
              <a:buFontTx/>
              <a:buNone/>
            </a:pPr>
            <a:r>
              <a:rPr lang="ru-RU" altLang="ru-RU" sz="4000" smtClean="0">
                <a:solidFill>
                  <a:schemeClr val="accent2"/>
                </a:solidFill>
              </a:rPr>
              <a:t>Условия</a:t>
            </a:r>
          </a:p>
        </p:txBody>
      </p:sp>
      <p:sp>
        <p:nvSpPr>
          <p:cNvPr id="2457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FF00"/>
                </a:solidFill>
              </a:rPr>
              <a:t>Определение:</a:t>
            </a:r>
          </a:p>
        </p:txBody>
      </p:sp>
      <p:sp>
        <p:nvSpPr>
          <p:cNvPr id="24580" name="Line 5"/>
          <p:cNvSpPr>
            <a:spLocks noChangeShapeType="1"/>
          </p:cNvSpPr>
          <p:nvPr/>
        </p:nvSpPr>
        <p:spPr bwMode="auto">
          <a:xfrm>
            <a:off x="5257800" y="4343400"/>
            <a:ext cx="68580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1" name="Line 6"/>
          <p:cNvSpPr>
            <a:spLocks noChangeShapeType="1"/>
          </p:cNvSpPr>
          <p:nvPr/>
        </p:nvSpPr>
        <p:spPr bwMode="auto">
          <a:xfrm flipH="1">
            <a:off x="3124200" y="4343400"/>
            <a:ext cx="762000" cy="685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4582" name="Text Box 7"/>
          <p:cNvSpPr txBox="1">
            <a:spLocks noChangeArrowheads="1"/>
          </p:cNvSpPr>
          <p:nvPr/>
        </p:nvSpPr>
        <p:spPr bwMode="auto">
          <a:xfrm>
            <a:off x="1524000" y="5029200"/>
            <a:ext cx="18288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/>
              <a:t>простые</a:t>
            </a:r>
          </a:p>
        </p:txBody>
      </p:sp>
      <p:sp>
        <p:nvSpPr>
          <p:cNvPr id="24583" name="Text Box 8"/>
          <p:cNvSpPr txBox="1">
            <a:spLocks noChangeArrowheads="1"/>
          </p:cNvSpPr>
          <p:nvPr/>
        </p:nvSpPr>
        <p:spPr bwMode="auto">
          <a:xfrm>
            <a:off x="5638800" y="5029200"/>
            <a:ext cx="25146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/>
              <a:t>сложные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915400" cy="1431925"/>
          </a:xfrm>
        </p:spPr>
        <p:txBody>
          <a:bodyPr/>
          <a:lstStyle/>
          <a:p>
            <a:pPr eaLnBrk="1" hangingPunct="1"/>
            <a:r>
              <a:rPr lang="ru-RU" altLang="ru-RU" sz="6000" smtClean="0">
                <a:solidFill>
                  <a:srgbClr val="FFFF00"/>
                </a:solidFill>
              </a:rPr>
              <a:t>Простое условие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305800" cy="4953000"/>
          </a:xfrm>
          <a:solidFill>
            <a:srgbClr val="CCFF99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3600" smtClean="0"/>
              <a:t>Включает в себя одно предложение; два числа, две переменных или два арифметических выражения, которые сравниваются между собой </a:t>
            </a:r>
          </a:p>
          <a:p>
            <a:pPr eaLnBrk="1" hangingPunct="1">
              <a:buFontTx/>
              <a:buNone/>
            </a:pPr>
            <a:r>
              <a:rPr lang="ru-RU" altLang="ru-RU" sz="3600" smtClean="0">
                <a:solidFill>
                  <a:schemeClr val="accent2"/>
                </a:solidFill>
              </a:rPr>
              <a:t>Например:</a:t>
            </a:r>
            <a:r>
              <a:rPr lang="ru-RU" altLang="ru-RU" sz="3600" smtClean="0"/>
              <a:t>   Идет дождь; </a:t>
            </a:r>
          </a:p>
          <a:p>
            <a:pPr eaLnBrk="1" hangingPunct="1">
              <a:buFontTx/>
              <a:buNone/>
            </a:pPr>
            <a:r>
              <a:rPr lang="ru-RU" altLang="ru-RU" sz="3600" smtClean="0"/>
              <a:t>				5</a:t>
            </a:r>
            <a:r>
              <a:rPr lang="en-US" altLang="ru-RU" sz="3600" smtClean="0"/>
              <a:t>&gt;4; </a:t>
            </a:r>
            <a:endParaRPr lang="ru-RU" altLang="ru-RU" sz="3600" smtClean="0"/>
          </a:p>
          <a:p>
            <a:pPr eaLnBrk="1" hangingPunct="1">
              <a:buFontTx/>
              <a:buNone/>
            </a:pPr>
            <a:r>
              <a:rPr lang="ru-RU" altLang="ru-RU" sz="3600" smtClean="0"/>
              <a:t>				</a:t>
            </a:r>
            <a:r>
              <a:rPr lang="en-US" altLang="ru-RU" sz="3600" smtClean="0"/>
              <a:t>x</a:t>
            </a:r>
            <a:r>
              <a:rPr lang="ru-RU" altLang="ru-RU" sz="3600" smtClean="0"/>
              <a:t>*</a:t>
            </a:r>
            <a:r>
              <a:rPr lang="en-US" altLang="ru-RU" sz="3600" smtClean="0"/>
              <a:t>y=3+8</a:t>
            </a:r>
            <a:r>
              <a:rPr lang="ru-RU" altLang="ru-RU" sz="3600" smtClean="0"/>
              <a:t>)</a:t>
            </a:r>
            <a:r>
              <a:rPr lang="en-US" altLang="ru-RU" sz="3600" smtClean="0"/>
              <a:t>.</a:t>
            </a:r>
            <a:endParaRPr lang="ru-RU" altLang="ru-RU" sz="360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1431925"/>
          </a:xfrm>
        </p:spPr>
        <p:txBody>
          <a:bodyPr/>
          <a:lstStyle/>
          <a:p>
            <a:pPr eaLnBrk="1" hangingPunct="1"/>
            <a:r>
              <a:rPr lang="ru-RU" altLang="ru-RU" sz="6000" smtClean="0">
                <a:solidFill>
                  <a:srgbClr val="FFFF00"/>
                </a:solidFill>
              </a:rPr>
              <a:t>Сложное условие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790700"/>
            <a:ext cx="8458200" cy="4221163"/>
          </a:xfrm>
          <a:solidFill>
            <a:srgbClr val="CCFF99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3600" smtClean="0"/>
              <a:t>Последовательность простых условий, объединенных между собой знаками логических операций </a:t>
            </a:r>
            <a:endParaRPr lang="en-US" altLang="ru-RU" sz="3600" smtClean="0"/>
          </a:p>
          <a:p>
            <a:pPr eaLnBrk="1" hangingPunct="1">
              <a:buFontTx/>
              <a:buNone/>
            </a:pPr>
            <a:r>
              <a:rPr lang="en-US" altLang="ru-RU" sz="3600" smtClean="0">
                <a:solidFill>
                  <a:schemeClr val="accent2"/>
                </a:solidFill>
              </a:rPr>
              <a:t>	</a:t>
            </a:r>
            <a:r>
              <a:rPr lang="ru-RU" altLang="ru-RU" sz="3600" smtClean="0">
                <a:solidFill>
                  <a:schemeClr val="accent2"/>
                </a:solidFill>
              </a:rPr>
              <a:t>И</a:t>
            </a:r>
            <a:r>
              <a:rPr lang="ru-RU" altLang="ru-RU" sz="3600" smtClean="0">
                <a:solidFill>
                  <a:srgbClr val="FFFF00"/>
                </a:solidFill>
              </a:rPr>
              <a:t> </a:t>
            </a:r>
            <a:r>
              <a:rPr lang="ru-RU" altLang="ru-RU" sz="3600" smtClean="0">
                <a:solidFill>
                  <a:schemeClr val="accent2"/>
                </a:solidFill>
              </a:rPr>
              <a:t>(</a:t>
            </a:r>
            <a:r>
              <a:rPr lang="en-US" altLang="ru-RU" sz="3600" smtClean="0">
                <a:solidFill>
                  <a:schemeClr val="accent2"/>
                </a:solidFill>
              </a:rPr>
              <a:t>AND</a:t>
            </a:r>
            <a:r>
              <a:rPr lang="ru-RU" altLang="ru-RU" sz="3600" smtClean="0">
                <a:solidFill>
                  <a:schemeClr val="accent2"/>
                </a:solidFill>
              </a:rPr>
              <a:t>)</a:t>
            </a:r>
            <a:r>
              <a:rPr lang="en-US" altLang="ru-RU" sz="3600" smtClean="0">
                <a:solidFill>
                  <a:schemeClr val="accent2"/>
                </a:solidFill>
              </a:rPr>
              <a:t>, </a:t>
            </a:r>
            <a:r>
              <a:rPr lang="ru-RU" altLang="ru-RU" sz="3600" smtClean="0">
                <a:solidFill>
                  <a:schemeClr val="accent2"/>
                </a:solidFill>
              </a:rPr>
              <a:t>ИЛИ</a:t>
            </a:r>
            <a:r>
              <a:rPr lang="en-US" altLang="ru-RU" sz="3600" smtClean="0">
                <a:solidFill>
                  <a:schemeClr val="accent2"/>
                </a:solidFill>
              </a:rPr>
              <a:t> (OR)</a:t>
            </a:r>
            <a:r>
              <a:rPr lang="ru-RU" altLang="ru-RU" sz="3600" smtClean="0">
                <a:solidFill>
                  <a:schemeClr val="accent2"/>
                </a:solidFill>
              </a:rPr>
              <a:t>.</a:t>
            </a:r>
          </a:p>
          <a:p>
            <a:pPr eaLnBrk="1" hangingPunct="1">
              <a:buFontTx/>
              <a:buNone/>
            </a:pPr>
            <a:r>
              <a:rPr lang="ru-RU" altLang="ru-RU" sz="3600" smtClean="0">
                <a:solidFill>
                  <a:schemeClr val="accent2"/>
                </a:solidFill>
              </a:rPr>
              <a:t>Например: </a:t>
            </a:r>
            <a:r>
              <a:rPr lang="en-US" altLang="ru-RU" sz="3600" smtClean="0">
                <a:solidFill>
                  <a:schemeClr val="accent2"/>
                </a:solidFill>
              </a:rPr>
              <a:t>  </a:t>
            </a:r>
            <a:r>
              <a:rPr lang="en-US" altLang="ru-RU" sz="3600" smtClean="0"/>
              <a:t>(</a:t>
            </a:r>
            <a:r>
              <a:rPr lang="ru-RU" altLang="ru-RU" sz="3600" smtClean="0"/>
              <a:t>10</a:t>
            </a:r>
            <a:r>
              <a:rPr lang="en-US" altLang="ru-RU" sz="3600" smtClean="0"/>
              <a:t>&gt;0) </a:t>
            </a:r>
            <a:r>
              <a:rPr lang="en-US" altLang="ru-RU" sz="3600" smtClean="0">
                <a:solidFill>
                  <a:schemeClr val="accent2"/>
                </a:solidFill>
              </a:rPr>
              <a:t>AND</a:t>
            </a:r>
            <a:r>
              <a:rPr lang="en-US" altLang="ru-RU" sz="3600" smtClean="0"/>
              <a:t> (8&gt;9); </a:t>
            </a:r>
          </a:p>
          <a:p>
            <a:pPr eaLnBrk="1" hangingPunct="1">
              <a:buFontTx/>
              <a:buNone/>
            </a:pPr>
            <a:r>
              <a:rPr lang="en-US" altLang="ru-RU" sz="3600" smtClean="0"/>
              <a:t>				 (x=10)</a:t>
            </a:r>
            <a:r>
              <a:rPr lang="ru-RU" altLang="ru-RU" sz="3600" smtClean="0"/>
              <a:t> </a:t>
            </a:r>
            <a:r>
              <a:rPr lang="en-US" altLang="ru-RU" sz="3600" smtClean="0">
                <a:solidFill>
                  <a:schemeClr val="accent2"/>
                </a:solidFill>
              </a:rPr>
              <a:t>OR</a:t>
            </a:r>
            <a:r>
              <a:rPr lang="en-US" altLang="ru-RU" sz="3600" smtClean="0"/>
              <a:t> (x&gt;=0).</a:t>
            </a:r>
            <a:endParaRPr lang="ru-RU" altLang="ru-RU" sz="3600" smtClean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295400"/>
            <a:ext cx="8077200" cy="4724400"/>
          </a:xfrm>
          <a:solidFill>
            <a:srgbClr val="CCFF99"/>
          </a:solidFill>
        </p:spPr>
        <p:txBody>
          <a:bodyPr/>
          <a:lstStyle/>
          <a:p>
            <a:pPr eaLnBrk="1" hangingPunct="1">
              <a:buFontTx/>
              <a:buNone/>
            </a:pPr>
            <a:r>
              <a:rPr lang="ru-RU" altLang="ru-RU" sz="4800" smtClean="0"/>
              <a:t>Построить блок-схему разветвляющегося алгоритма, используя сложное условие. </a:t>
            </a:r>
          </a:p>
          <a:p>
            <a:pPr eaLnBrk="1" hangingPunct="1">
              <a:buFontTx/>
              <a:buNone/>
            </a:pPr>
            <a:r>
              <a:rPr lang="ru-RU" altLang="ru-RU" sz="4800" smtClean="0"/>
              <a:t>Принадлежит ли точка </a:t>
            </a:r>
            <a:r>
              <a:rPr lang="ru-RU" altLang="ru-RU" sz="4800" i="1" smtClean="0"/>
              <a:t>x</a:t>
            </a:r>
            <a:r>
              <a:rPr lang="ru-RU" altLang="ru-RU" sz="4800" smtClean="0"/>
              <a:t> отрезку [</a:t>
            </a:r>
            <a:r>
              <a:rPr lang="ru-RU" altLang="ru-RU" sz="4800" i="1" smtClean="0"/>
              <a:t>a, b</a:t>
            </a:r>
            <a:r>
              <a:rPr lang="ru-RU" altLang="ru-RU" sz="4800" smtClean="0"/>
              <a:t>]?</a:t>
            </a:r>
          </a:p>
        </p:txBody>
      </p:sp>
      <p:sp>
        <p:nvSpPr>
          <p:cNvPr id="27651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FF00"/>
                </a:solidFill>
              </a:rPr>
              <a:t>Задание: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886200"/>
            <a:ext cx="2819400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670313" y="381000"/>
            <a:ext cx="6477000" cy="6096000"/>
          </a:xfrm>
          <a:prstGeom prst="rect">
            <a:avLst/>
          </a:prstGeom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indent="14288" algn="ctr">
              <a:defRPr/>
            </a:pPr>
            <a:endParaRPr lang="ru-RU" altLang="ru-RU" sz="4400" dirty="0">
              <a:solidFill>
                <a:schemeClr val="tx1"/>
              </a:solidFill>
            </a:endParaRPr>
          </a:p>
          <a:p>
            <a:pPr marL="450850" indent="14288" algn="ctr">
              <a:defRPr/>
            </a:pPr>
            <a:r>
              <a:rPr lang="ru-RU" altLang="ru-RU" sz="4400" dirty="0">
                <a:solidFill>
                  <a:schemeClr val="accent2">
                    <a:lumMod val="75000"/>
                  </a:schemeClr>
                </a:solidFill>
              </a:rPr>
              <a:t>Исполнитель алгоритма </a:t>
            </a:r>
          </a:p>
          <a:p>
            <a:pPr indent="14288" algn="ctr">
              <a:defRPr/>
            </a:pPr>
            <a:r>
              <a:rPr lang="ru-RU" altLang="ru-RU" sz="4400" dirty="0">
                <a:solidFill>
                  <a:schemeClr val="tx1"/>
                </a:solidFill>
              </a:rPr>
              <a:t>- система, способная выполнить действия, предписываемые алгоритмом. </a:t>
            </a:r>
          </a:p>
          <a:p>
            <a:pPr algn="ctr">
              <a:defRPr/>
            </a:pPr>
            <a:endParaRPr lang="ru-R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686800" cy="6400800"/>
          </a:xfrm>
          <a:solidFill>
            <a:srgbClr val="CCFF99"/>
          </a:solidFill>
        </p:spPr>
        <p:txBody>
          <a:bodyPr/>
          <a:lstStyle/>
          <a:p>
            <a:pPr algn="ctr"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ru-RU" altLang="ru-RU" smtClean="0">
                <a:solidFill>
                  <a:schemeClr val="accent2"/>
                </a:solidFill>
              </a:rPr>
              <a:t>Задания:</a:t>
            </a:r>
            <a:endParaRPr lang="en-US" altLang="ru-RU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ru-RU" altLang="ru-RU" smtClean="0"/>
              <a:t>Лежит</a:t>
            </a:r>
            <a:r>
              <a:rPr lang="ru-RU" altLang="ru-RU" i="1" smtClean="0"/>
              <a:t> </a:t>
            </a:r>
            <a:r>
              <a:rPr lang="ru-RU" altLang="ru-RU" smtClean="0"/>
              <a:t>ли</a:t>
            </a:r>
            <a:r>
              <a:rPr lang="ru-RU" altLang="ru-RU" i="1" smtClean="0"/>
              <a:t> x</a:t>
            </a:r>
            <a:r>
              <a:rPr lang="ru-RU" altLang="ru-RU" smtClean="0"/>
              <a:t> вне отрезка [</a:t>
            </a:r>
            <a:r>
              <a:rPr lang="ru-RU" altLang="ru-RU" i="1" smtClean="0"/>
              <a:t>a, b</a:t>
            </a:r>
            <a:r>
              <a:rPr lang="ru-RU" altLang="ru-RU" smtClean="0"/>
              <a:t>];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ru-RU" altLang="ru-RU" smtClean="0"/>
              <a:t>Принадлежит ли </a:t>
            </a:r>
            <a:r>
              <a:rPr lang="ru-RU" altLang="ru-RU" i="1" smtClean="0"/>
              <a:t>x</a:t>
            </a:r>
            <a:r>
              <a:rPr lang="ru-RU" altLang="ru-RU" smtClean="0"/>
              <a:t> отрезку [</a:t>
            </a:r>
            <a:r>
              <a:rPr lang="ru-RU" altLang="ru-RU" i="1" smtClean="0"/>
              <a:t>a, b</a:t>
            </a:r>
            <a:r>
              <a:rPr lang="ru-RU" altLang="ru-RU" smtClean="0"/>
              <a:t>] или отрезку [</a:t>
            </a:r>
            <a:r>
              <a:rPr lang="ru-RU" altLang="ru-RU" i="1" smtClean="0"/>
              <a:t>c, d</a:t>
            </a:r>
            <a:r>
              <a:rPr lang="ru-RU" altLang="ru-RU" smtClean="0"/>
              <a:t>];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ru-RU" altLang="ru-RU" smtClean="0"/>
              <a:t>Является ли </a:t>
            </a:r>
            <a:r>
              <a:rPr lang="ru-RU" altLang="ru-RU" i="1" smtClean="0"/>
              <a:t>k</a:t>
            </a:r>
            <a:r>
              <a:rPr lang="ru-RU" altLang="ru-RU" smtClean="0"/>
              <a:t> трехзначным числом;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ru-RU" altLang="ru-RU" smtClean="0"/>
              <a:t>Какое из чисел </a:t>
            </a:r>
            <a:r>
              <a:rPr lang="ru-RU" altLang="ru-RU" i="1" smtClean="0"/>
              <a:t>a, b, c</a:t>
            </a:r>
            <a:r>
              <a:rPr lang="ru-RU" altLang="ru-RU" smtClean="0"/>
              <a:t> является меньшим;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ru-RU" altLang="ru-RU" smtClean="0"/>
              <a:t>Есть ли среди чисел </a:t>
            </a:r>
            <a:r>
              <a:rPr lang="ru-RU" altLang="ru-RU" i="1" smtClean="0"/>
              <a:t>a, b, c </a:t>
            </a:r>
            <a:r>
              <a:rPr lang="ru-RU" altLang="ru-RU" smtClean="0"/>
              <a:t>взаимно противоположные;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ru-RU" altLang="ru-RU" smtClean="0"/>
              <a:t>Равны ли треугольники со сторонами </a:t>
            </a:r>
            <a:r>
              <a:rPr lang="ru-RU" altLang="ru-RU" i="1" smtClean="0"/>
              <a:t>a1, b1, c1</a:t>
            </a:r>
            <a:r>
              <a:rPr lang="ru-RU" altLang="ru-RU" smtClean="0"/>
              <a:t> и </a:t>
            </a:r>
            <a:r>
              <a:rPr lang="ru-RU" altLang="ru-RU" i="1" smtClean="0"/>
              <a:t>a2, b2, c2</a:t>
            </a:r>
            <a:r>
              <a:rPr lang="ru-RU" altLang="ru-RU" smtClean="0"/>
              <a:t>;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Char char="n"/>
            </a:pPr>
            <a:r>
              <a:rPr lang="ru-RU" altLang="ru-RU" smtClean="0"/>
              <a:t>Является ли четырехугольник со сторонами </a:t>
            </a:r>
            <a:r>
              <a:rPr lang="ru-RU" altLang="ru-RU" i="1" smtClean="0"/>
              <a:t>a, b, c</a:t>
            </a:r>
            <a:r>
              <a:rPr lang="ru-RU" altLang="ru-RU" smtClean="0"/>
              <a:t> и </a:t>
            </a:r>
            <a:r>
              <a:rPr lang="ru-RU" altLang="ru-RU" i="1" smtClean="0"/>
              <a:t>d</a:t>
            </a:r>
            <a:r>
              <a:rPr lang="ru-RU" altLang="ru-RU" smtClean="0"/>
              <a:t> ромбом.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524000"/>
            <a:ext cx="8686800" cy="4876800"/>
          </a:xfrm>
          <a:solidFill>
            <a:srgbClr val="CCFF99"/>
          </a:solidFill>
        </p:spPr>
        <p:txBody>
          <a:bodyPr/>
          <a:lstStyle/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altLang="ru-RU" sz="3600" smtClean="0"/>
              <a:t>(x &lt; a) </a:t>
            </a:r>
            <a:r>
              <a:rPr lang="en-US" altLang="ru-RU" sz="3600" b="1" smtClean="0"/>
              <a:t>and</a:t>
            </a:r>
            <a:r>
              <a:rPr lang="ru-RU" altLang="ru-RU" sz="3600" smtClean="0"/>
              <a:t> (x &gt; b);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altLang="ru-RU" sz="3600" smtClean="0"/>
              <a:t>((x&gt;=a) </a:t>
            </a:r>
            <a:r>
              <a:rPr lang="en-US" altLang="ru-RU" sz="3600" b="1" smtClean="0"/>
              <a:t>and</a:t>
            </a:r>
            <a:r>
              <a:rPr lang="ru-RU" altLang="ru-RU" sz="3600" smtClean="0"/>
              <a:t> (x&lt;=b)) </a:t>
            </a:r>
            <a:r>
              <a:rPr lang="en-US" altLang="ru-RU" sz="3600" b="1" smtClean="0"/>
              <a:t>or</a:t>
            </a:r>
            <a:r>
              <a:rPr lang="ru-RU" altLang="ru-RU" sz="3600" smtClean="0"/>
              <a:t> ((x&gt;=c) </a:t>
            </a:r>
            <a:r>
              <a:rPr lang="en-US" altLang="ru-RU" sz="3600" b="1" smtClean="0"/>
              <a:t>and</a:t>
            </a:r>
            <a:r>
              <a:rPr lang="en-US" altLang="ru-RU" sz="3600" smtClean="0"/>
              <a:t> </a:t>
            </a:r>
            <a:r>
              <a:rPr lang="ru-RU" altLang="ru-RU" sz="3600" smtClean="0"/>
              <a:t>(x&lt;=d));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altLang="ru-RU" sz="3600" smtClean="0"/>
              <a:t>(k &gt; 99) </a:t>
            </a:r>
            <a:r>
              <a:rPr lang="en-US" altLang="ru-RU" sz="3600" b="1" smtClean="0"/>
              <a:t>and</a:t>
            </a:r>
            <a:r>
              <a:rPr lang="ru-RU" altLang="ru-RU" sz="3600" smtClean="0"/>
              <a:t> (k &lt; 1000);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altLang="ru-RU" sz="3600" smtClean="0"/>
              <a:t>(c &lt; a) </a:t>
            </a:r>
            <a:r>
              <a:rPr lang="en-US" altLang="ru-RU" sz="3600" b="1" smtClean="0"/>
              <a:t>and</a:t>
            </a:r>
            <a:r>
              <a:rPr lang="ru-RU" altLang="ru-RU" sz="3600" smtClean="0"/>
              <a:t> (b &gt; a); 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altLang="ru-RU" sz="3600" smtClean="0"/>
              <a:t>(a=-b) </a:t>
            </a:r>
            <a:r>
              <a:rPr lang="en-US" altLang="ru-RU" sz="3600" b="1" smtClean="0"/>
              <a:t>or</a:t>
            </a:r>
            <a:r>
              <a:rPr lang="ru-RU" altLang="ru-RU" sz="3600" smtClean="0"/>
              <a:t> (a=-c) </a:t>
            </a:r>
            <a:r>
              <a:rPr lang="en-US" altLang="ru-RU" sz="3600" b="1" smtClean="0"/>
              <a:t>or</a:t>
            </a:r>
            <a:r>
              <a:rPr lang="ru-RU" altLang="ru-RU" sz="3600" smtClean="0"/>
              <a:t> (b=-c);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altLang="ru-RU" sz="3600" smtClean="0"/>
              <a:t> (a1=</a:t>
            </a:r>
            <a:r>
              <a:rPr lang="en-US" altLang="ru-RU" sz="3600" smtClean="0"/>
              <a:t>a2</a:t>
            </a:r>
            <a:r>
              <a:rPr lang="ru-RU" altLang="ru-RU" sz="3600" smtClean="0"/>
              <a:t>) </a:t>
            </a:r>
            <a:r>
              <a:rPr lang="en-US" altLang="ru-RU" sz="3600" b="1" smtClean="0"/>
              <a:t>and</a:t>
            </a:r>
            <a:r>
              <a:rPr lang="ru-RU" altLang="ru-RU" sz="3600" smtClean="0"/>
              <a:t> (</a:t>
            </a:r>
            <a:r>
              <a:rPr lang="en-US" altLang="ru-RU" sz="3600" smtClean="0"/>
              <a:t>b1</a:t>
            </a:r>
            <a:r>
              <a:rPr lang="ru-RU" altLang="ru-RU" sz="3600" smtClean="0"/>
              <a:t>=</a:t>
            </a:r>
            <a:r>
              <a:rPr lang="en-US" altLang="ru-RU" sz="3600" smtClean="0"/>
              <a:t>b2</a:t>
            </a:r>
            <a:r>
              <a:rPr lang="ru-RU" altLang="ru-RU" sz="3600" smtClean="0"/>
              <a:t>)</a:t>
            </a:r>
            <a:r>
              <a:rPr lang="ru-RU" altLang="ru-RU" sz="3600" b="1" smtClean="0"/>
              <a:t> </a:t>
            </a:r>
            <a:r>
              <a:rPr lang="en-US" altLang="ru-RU" sz="3600" b="1" smtClean="0"/>
              <a:t>and</a:t>
            </a:r>
            <a:r>
              <a:rPr lang="ru-RU" altLang="ru-RU" sz="3600" smtClean="0"/>
              <a:t> (</a:t>
            </a:r>
            <a:r>
              <a:rPr lang="en-US" altLang="ru-RU" sz="3600" smtClean="0"/>
              <a:t>c1</a:t>
            </a:r>
            <a:r>
              <a:rPr lang="ru-RU" altLang="ru-RU" sz="3600" smtClean="0"/>
              <a:t>=c</a:t>
            </a:r>
            <a:r>
              <a:rPr lang="en-US" altLang="ru-RU" sz="3600" smtClean="0"/>
              <a:t>2</a:t>
            </a:r>
            <a:r>
              <a:rPr lang="ru-RU" altLang="ru-RU" sz="3600" smtClean="0"/>
              <a:t>);</a:t>
            </a:r>
          </a:p>
          <a:p>
            <a:pPr marL="609600" indent="-609600" eaLnBrk="1" hangingPunct="1">
              <a:lnSpc>
                <a:spcPct val="90000"/>
              </a:lnSpc>
              <a:buFont typeface="Wingdings" pitchFamily="2" charset="2"/>
              <a:buAutoNum type="arabicPeriod"/>
            </a:pPr>
            <a:r>
              <a:rPr lang="ru-RU" altLang="ru-RU" sz="3600" smtClean="0"/>
              <a:t>(a=b) </a:t>
            </a:r>
            <a:r>
              <a:rPr lang="en-US" altLang="ru-RU" sz="3600" b="1" smtClean="0"/>
              <a:t>and</a:t>
            </a:r>
            <a:r>
              <a:rPr lang="ru-RU" altLang="ru-RU" sz="3600" smtClean="0"/>
              <a:t> (c=d) </a:t>
            </a:r>
            <a:r>
              <a:rPr lang="en-US" altLang="ru-RU" sz="3600" b="1" smtClean="0"/>
              <a:t>and</a:t>
            </a:r>
            <a:r>
              <a:rPr lang="ru-RU" altLang="ru-RU" sz="3600" smtClean="0"/>
              <a:t> (b=c).</a:t>
            </a:r>
          </a:p>
        </p:txBody>
      </p:sp>
      <p:sp>
        <p:nvSpPr>
          <p:cNvPr id="29699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FF00"/>
                </a:solidFill>
              </a:rPr>
              <a:t>Ответы: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WordArt 3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619125" y="1143000"/>
            <a:ext cx="7905750" cy="27241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Алгоритмическая</a:t>
            </a:r>
          </a:p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структура «выбор»</a:t>
            </a:r>
          </a:p>
        </p:txBody>
      </p:sp>
      <p:pic>
        <p:nvPicPr>
          <p:cNvPr id="30723" name="Picture 5" descr="308be76fd8381f6e697285c785c64f9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360863"/>
            <a:ext cx="3505200" cy="129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0" y="1600200"/>
            <a:ext cx="7543800" cy="4221163"/>
          </a:xfrm>
          <a:solidFill>
            <a:srgbClr val="CCFF99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4000" smtClean="0">
                <a:solidFill>
                  <a:schemeClr val="accent2"/>
                </a:solidFill>
              </a:rPr>
              <a:t>Выбор - </a:t>
            </a:r>
            <a:r>
              <a:rPr lang="ru-RU" altLang="ru-RU" sz="4000" smtClean="0"/>
              <a:t>это такая алгоритмическая структура, в которой</a:t>
            </a:r>
            <a:r>
              <a:rPr lang="ru-RU" altLang="ru-RU" sz="4000" b="1" smtClean="0">
                <a:solidFill>
                  <a:srgbClr val="FFFF00"/>
                </a:solidFill>
              </a:rPr>
              <a:t> </a:t>
            </a:r>
            <a:r>
              <a:rPr lang="ru-RU" altLang="ru-RU" sz="4000" smtClean="0"/>
              <a:t>выполняется одна из нескольких последовательностей команд при истинности соответствующего условия.</a:t>
            </a:r>
          </a:p>
        </p:txBody>
      </p:sp>
      <p:sp>
        <p:nvSpPr>
          <p:cNvPr id="3174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FF00"/>
                </a:solidFill>
              </a:rPr>
              <a:t>Определение: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152400"/>
            <a:ext cx="8915400" cy="1431925"/>
          </a:xfrm>
        </p:spPr>
        <p:txBody>
          <a:bodyPr/>
          <a:lstStyle/>
          <a:p>
            <a:pPr eaLnBrk="1" hangingPunct="1"/>
            <a:r>
              <a:rPr lang="ru-RU" altLang="ru-RU" sz="6000" smtClean="0">
                <a:solidFill>
                  <a:srgbClr val="FFFF00"/>
                </a:solidFill>
              </a:rPr>
              <a:t>Полный выбор</a:t>
            </a:r>
          </a:p>
        </p:txBody>
      </p:sp>
      <p:sp>
        <p:nvSpPr>
          <p:cNvPr id="32771" name="Rectangle 6"/>
          <p:cNvSpPr>
            <a:spLocks noChangeArrowheads="1"/>
          </p:cNvSpPr>
          <p:nvPr/>
        </p:nvSpPr>
        <p:spPr bwMode="auto">
          <a:xfrm>
            <a:off x="762000" y="1981200"/>
            <a:ext cx="8077200" cy="3810000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4000" b="1">
                <a:solidFill>
                  <a:schemeClr val="accent2"/>
                </a:solidFill>
              </a:rPr>
              <a:t>при</a:t>
            </a:r>
            <a:r>
              <a:rPr lang="ru-RU" altLang="ru-RU" sz="4000"/>
              <a:t> условие 1: действия 1 </a:t>
            </a:r>
            <a:r>
              <a:rPr lang="ru-RU" altLang="ru-RU" sz="4000" b="1"/>
              <a:t>  </a:t>
            </a:r>
          </a:p>
          <a:p>
            <a:pPr algn="ctr" eaLnBrk="1" hangingPunct="1">
              <a:buFontTx/>
              <a:buNone/>
            </a:pPr>
            <a:r>
              <a:rPr lang="ru-RU" altLang="ru-RU" sz="4000" b="1">
                <a:solidFill>
                  <a:schemeClr val="accent2"/>
                </a:solidFill>
              </a:rPr>
              <a:t>при</a:t>
            </a:r>
            <a:r>
              <a:rPr lang="ru-RU" altLang="ru-RU" sz="4000"/>
              <a:t> условие 2: действия 2 </a:t>
            </a:r>
          </a:p>
          <a:p>
            <a:pPr algn="ctr" eaLnBrk="1" hangingPunct="1">
              <a:buFontTx/>
              <a:buNone/>
            </a:pPr>
            <a:r>
              <a:rPr lang="ru-RU" altLang="ru-RU" sz="4000"/>
              <a:t>. . . . . . . . . . . . </a:t>
            </a:r>
            <a:r>
              <a:rPr lang="ru-RU" altLang="ru-RU" sz="4000" b="1"/>
              <a:t>  </a:t>
            </a:r>
          </a:p>
          <a:p>
            <a:pPr algn="ctr" eaLnBrk="1" hangingPunct="1">
              <a:buFontTx/>
              <a:buNone/>
            </a:pPr>
            <a:r>
              <a:rPr lang="ru-RU" altLang="ru-RU" sz="4000" b="1">
                <a:solidFill>
                  <a:schemeClr val="accent2"/>
                </a:solidFill>
              </a:rPr>
              <a:t>при</a:t>
            </a:r>
            <a:r>
              <a:rPr lang="ru-RU" altLang="ru-RU" sz="4000"/>
              <a:t> условие N: действия N</a:t>
            </a:r>
          </a:p>
          <a:p>
            <a:pPr algn="ctr" eaLnBrk="1" hangingPunct="1">
              <a:buFontTx/>
              <a:buNone/>
            </a:pPr>
            <a:r>
              <a:rPr lang="ru-RU" altLang="ru-RU" sz="4000" b="1">
                <a:solidFill>
                  <a:schemeClr val="accent2"/>
                </a:solidFill>
              </a:rPr>
              <a:t>иначе</a:t>
            </a:r>
            <a:r>
              <a:rPr lang="ru-RU" altLang="ru-RU" sz="4000" b="1"/>
              <a:t> </a:t>
            </a:r>
            <a:r>
              <a:rPr lang="ru-RU" altLang="ru-RU" sz="4000"/>
              <a:t>действия N+1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152400"/>
            <a:ext cx="8915400" cy="1431925"/>
          </a:xfrm>
        </p:spPr>
        <p:txBody>
          <a:bodyPr/>
          <a:lstStyle/>
          <a:p>
            <a:pPr eaLnBrk="1" hangingPunct="1"/>
            <a:r>
              <a:rPr lang="ru-RU" altLang="ru-RU" sz="6000" smtClean="0">
                <a:solidFill>
                  <a:srgbClr val="FFFF00"/>
                </a:solidFill>
              </a:rPr>
              <a:t>Неполный выбор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676400"/>
            <a:ext cx="8610600" cy="3276600"/>
          </a:xfrm>
          <a:solidFill>
            <a:srgbClr val="CCFF99"/>
          </a:solidFill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4000" b="1" smtClean="0">
                <a:solidFill>
                  <a:schemeClr val="accent2"/>
                </a:solidFill>
              </a:rPr>
              <a:t>при</a:t>
            </a:r>
            <a:r>
              <a:rPr lang="ru-RU" altLang="ru-RU" sz="4000" smtClean="0"/>
              <a:t> условие 1: действия 1</a:t>
            </a:r>
            <a:endParaRPr lang="ru-RU" altLang="ru-RU" sz="4000" b="1" smtClean="0"/>
          </a:p>
          <a:p>
            <a:pPr algn="ctr" eaLnBrk="1" hangingPunct="1">
              <a:buFontTx/>
              <a:buNone/>
            </a:pPr>
            <a:r>
              <a:rPr lang="ru-RU" altLang="ru-RU" sz="4000" b="1" smtClean="0">
                <a:solidFill>
                  <a:schemeClr val="accent2"/>
                </a:solidFill>
              </a:rPr>
              <a:t>при</a:t>
            </a:r>
            <a:r>
              <a:rPr lang="ru-RU" altLang="ru-RU" sz="4000" smtClean="0">
                <a:solidFill>
                  <a:schemeClr val="accent2"/>
                </a:solidFill>
              </a:rPr>
              <a:t> </a:t>
            </a:r>
            <a:r>
              <a:rPr lang="ru-RU" altLang="ru-RU" sz="4000" smtClean="0"/>
              <a:t>условие 2: действия 2 </a:t>
            </a:r>
          </a:p>
          <a:p>
            <a:pPr algn="ctr" eaLnBrk="1" hangingPunct="1">
              <a:buFontTx/>
              <a:buNone/>
            </a:pPr>
            <a:r>
              <a:rPr lang="ru-RU" altLang="ru-RU" sz="4000" smtClean="0"/>
              <a:t>. . . . . . . . . . . . </a:t>
            </a:r>
            <a:r>
              <a:rPr lang="ru-RU" altLang="ru-RU" sz="4000" b="1" smtClean="0"/>
              <a:t>  </a:t>
            </a:r>
          </a:p>
          <a:p>
            <a:pPr algn="ctr" eaLnBrk="1" hangingPunct="1">
              <a:buFontTx/>
              <a:buNone/>
            </a:pPr>
            <a:r>
              <a:rPr lang="ru-RU" altLang="ru-RU" sz="4000" b="1" smtClean="0">
                <a:solidFill>
                  <a:schemeClr val="accent2"/>
                </a:solidFill>
              </a:rPr>
              <a:t>при</a:t>
            </a:r>
            <a:r>
              <a:rPr lang="ru-RU" altLang="ru-RU" sz="4000" smtClean="0"/>
              <a:t> условие N: действия N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1431925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FF00"/>
                </a:solidFill>
              </a:rPr>
              <a:t>Запись полного выбора в виде блок-схемы:</a:t>
            </a:r>
          </a:p>
        </p:txBody>
      </p:sp>
      <p:sp>
        <p:nvSpPr>
          <p:cNvPr id="34819" name="Line 3"/>
          <p:cNvSpPr>
            <a:spLocks noChangeShapeType="1"/>
          </p:cNvSpPr>
          <p:nvPr/>
        </p:nvSpPr>
        <p:spPr bwMode="auto">
          <a:xfrm>
            <a:off x="2438400" y="17526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0" name="Line 4"/>
          <p:cNvSpPr>
            <a:spLocks noChangeShapeType="1"/>
          </p:cNvSpPr>
          <p:nvPr/>
        </p:nvSpPr>
        <p:spPr bwMode="auto">
          <a:xfrm>
            <a:off x="2438400" y="61722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1" name="Line 5"/>
          <p:cNvSpPr>
            <a:spLocks noChangeShapeType="1"/>
          </p:cNvSpPr>
          <p:nvPr/>
        </p:nvSpPr>
        <p:spPr bwMode="auto">
          <a:xfrm>
            <a:off x="2438400" y="29718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>
            <a:off x="2438400" y="38862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4823" name="Group 7"/>
          <p:cNvGrpSpPr>
            <a:grpSpLocks/>
          </p:cNvGrpSpPr>
          <p:nvPr/>
        </p:nvGrpSpPr>
        <p:grpSpPr bwMode="auto">
          <a:xfrm>
            <a:off x="1066800" y="2209800"/>
            <a:ext cx="2743200" cy="762000"/>
            <a:chOff x="0" y="1392"/>
            <a:chExt cx="1728" cy="480"/>
          </a:xfrm>
        </p:grpSpPr>
        <p:sp>
          <p:nvSpPr>
            <p:cNvPr id="34845" name="AutoShape 8"/>
            <p:cNvSpPr>
              <a:spLocks noChangeArrowheads="1"/>
            </p:cNvSpPr>
            <p:nvPr/>
          </p:nvSpPr>
          <p:spPr bwMode="auto">
            <a:xfrm>
              <a:off x="0" y="1392"/>
              <a:ext cx="1728" cy="480"/>
            </a:xfrm>
            <a:prstGeom prst="flowChartDecis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34846" name="Text Box 9"/>
            <p:cNvSpPr txBox="1">
              <a:spLocks noChangeArrowheads="1"/>
            </p:cNvSpPr>
            <p:nvPr/>
          </p:nvSpPr>
          <p:spPr bwMode="auto">
            <a:xfrm>
              <a:off x="336" y="1488"/>
              <a:ext cx="13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b="1">
                  <a:solidFill>
                    <a:srgbClr val="000000"/>
                  </a:solidFill>
                  <a:latin typeface="Tahoma" pitchFamily="34" charset="0"/>
                </a:rPr>
                <a:t>условие 1</a:t>
              </a:r>
            </a:p>
          </p:txBody>
        </p:sp>
      </p:grpSp>
      <p:sp>
        <p:nvSpPr>
          <p:cNvPr id="34824" name="Line 10"/>
          <p:cNvSpPr>
            <a:spLocks noChangeShapeType="1"/>
          </p:cNvSpPr>
          <p:nvPr/>
        </p:nvSpPr>
        <p:spPr bwMode="auto">
          <a:xfrm>
            <a:off x="7391400" y="4648200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5" name="Line 11"/>
          <p:cNvSpPr>
            <a:spLocks noChangeShapeType="1"/>
          </p:cNvSpPr>
          <p:nvPr/>
        </p:nvSpPr>
        <p:spPr bwMode="auto">
          <a:xfrm>
            <a:off x="7391400" y="2514600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6" name="Line 12"/>
          <p:cNvSpPr>
            <a:spLocks noChangeShapeType="1"/>
          </p:cNvSpPr>
          <p:nvPr/>
        </p:nvSpPr>
        <p:spPr bwMode="auto">
          <a:xfrm>
            <a:off x="2438400" y="6400800"/>
            <a:ext cx="5867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7" name="Line 13"/>
          <p:cNvSpPr>
            <a:spLocks noChangeShapeType="1"/>
          </p:cNvSpPr>
          <p:nvPr/>
        </p:nvSpPr>
        <p:spPr bwMode="auto">
          <a:xfrm>
            <a:off x="8305800" y="2514600"/>
            <a:ext cx="0" cy="388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28" name="Text Box 14"/>
          <p:cNvSpPr txBox="1">
            <a:spLocks noChangeArrowheads="1"/>
          </p:cNvSpPr>
          <p:nvPr/>
        </p:nvSpPr>
        <p:spPr bwMode="auto">
          <a:xfrm>
            <a:off x="3657600" y="19050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latin typeface="Tahoma" pitchFamily="34" charset="0"/>
              </a:rPr>
              <a:t>да</a:t>
            </a:r>
          </a:p>
        </p:txBody>
      </p:sp>
      <p:grpSp>
        <p:nvGrpSpPr>
          <p:cNvPr id="34829" name="Group 20"/>
          <p:cNvGrpSpPr>
            <a:grpSpLocks/>
          </p:cNvGrpSpPr>
          <p:nvPr/>
        </p:nvGrpSpPr>
        <p:grpSpPr bwMode="auto">
          <a:xfrm>
            <a:off x="1066800" y="4343400"/>
            <a:ext cx="2743200" cy="762000"/>
            <a:chOff x="0" y="1392"/>
            <a:chExt cx="1728" cy="480"/>
          </a:xfrm>
        </p:grpSpPr>
        <p:sp>
          <p:nvSpPr>
            <p:cNvPr id="34843" name="AutoShape 21"/>
            <p:cNvSpPr>
              <a:spLocks noChangeArrowheads="1"/>
            </p:cNvSpPr>
            <p:nvPr/>
          </p:nvSpPr>
          <p:spPr bwMode="auto">
            <a:xfrm>
              <a:off x="0" y="1392"/>
              <a:ext cx="1728" cy="480"/>
            </a:xfrm>
            <a:prstGeom prst="flowChartDecis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34844" name="Text Box 22"/>
            <p:cNvSpPr txBox="1">
              <a:spLocks noChangeArrowheads="1"/>
            </p:cNvSpPr>
            <p:nvPr/>
          </p:nvSpPr>
          <p:spPr bwMode="auto">
            <a:xfrm>
              <a:off x="336" y="1488"/>
              <a:ext cx="13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b="1">
                  <a:solidFill>
                    <a:srgbClr val="000000"/>
                  </a:solidFill>
                  <a:latin typeface="Tahoma" pitchFamily="34" charset="0"/>
                </a:rPr>
                <a:t>условие </a:t>
              </a:r>
              <a:r>
                <a:rPr lang="en-US" altLang="ru-RU" sz="2400" b="1">
                  <a:solidFill>
                    <a:srgbClr val="000000"/>
                  </a:solidFill>
                  <a:latin typeface="Tahoma" pitchFamily="34" charset="0"/>
                </a:rPr>
                <a:t>n</a:t>
              </a:r>
              <a:endParaRPr lang="ru-RU" altLang="ru-RU" sz="2400" b="1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34830" name="Line 23"/>
          <p:cNvSpPr>
            <a:spLocks noChangeShapeType="1"/>
          </p:cNvSpPr>
          <p:nvPr/>
        </p:nvSpPr>
        <p:spPr bwMode="auto">
          <a:xfrm>
            <a:off x="3810000" y="25908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31" name="AutoShape 28"/>
          <p:cNvSpPr>
            <a:spLocks noChangeArrowheads="1"/>
          </p:cNvSpPr>
          <p:nvPr/>
        </p:nvSpPr>
        <p:spPr bwMode="auto">
          <a:xfrm>
            <a:off x="4572000" y="2209800"/>
            <a:ext cx="2819400" cy="609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4832" name="Text Box 29"/>
          <p:cNvSpPr txBox="1">
            <a:spLocks noChangeArrowheads="1"/>
          </p:cNvSpPr>
          <p:nvPr/>
        </p:nvSpPr>
        <p:spPr bwMode="auto">
          <a:xfrm>
            <a:off x="4495800" y="22860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ahoma" pitchFamily="34" charset="0"/>
              </a:rPr>
              <a:t>серия команд 1</a:t>
            </a:r>
          </a:p>
        </p:txBody>
      </p:sp>
      <p:sp>
        <p:nvSpPr>
          <p:cNvPr id="34833" name="AutoShape 30"/>
          <p:cNvSpPr>
            <a:spLocks noChangeArrowheads="1"/>
          </p:cNvSpPr>
          <p:nvPr/>
        </p:nvSpPr>
        <p:spPr bwMode="auto">
          <a:xfrm>
            <a:off x="4495800" y="4343400"/>
            <a:ext cx="2819400" cy="609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4834" name="Text Box 31"/>
          <p:cNvSpPr txBox="1">
            <a:spLocks noChangeArrowheads="1"/>
          </p:cNvSpPr>
          <p:nvPr/>
        </p:nvSpPr>
        <p:spPr bwMode="auto">
          <a:xfrm>
            <a:off x="4495800" y="44196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ahoma" pitchFamily="34" charset="0"/>
              </a:rPr>
              <a:t>серия команд </a:t>
            </a:r>
            <a:r>
              <a:rPr lang="en-US" altLang="ru-RU" sz="2400" b="1">
                <a:solidFill>
                  <a:srgbClr val="000000"/>
                </a:solidFill>
                <a:latin typeface="Tahoma" pitchFamily="34" charset="0"/>
              </a:rPr>
              <a:t>n</a:t>
            </a:r>
            <a:endParaRPr lang="ru-RU" altLang="ru-RU" sz="24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4835" name="Text Box 32"/>
          <p:cNvSpPr txBox="1">
            <a:spLocks noChangeArrowheads="1"/>
          </p:cNvSpPr>
          <p:nvPr/>
        </p:nvSpPr>
        <p:spPr bwMode="auto">
          <a:xfrm>
            <a:off x="3429000" y="41910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latin typeface="Tahoma" pitchFamily="34" charset="0"/>
              </a:rPr>
              <a:t>да</a:t>
            </a:r>
          </a:p>
        </p:txBody>
      </p:sp>
      <p:sp>
        <p:nvSpPr>
          <p:cNvPr id="34836" name="Line 33"/>
          <p:cNvSpPr>
            <a:spLocks noChangeShapeType="1"/>
          </p:cNvSpPr>
          <p:nvPr/>
        </p:nvSpPr>
        <p:spPr bwMode="auto">
          <a:xfrm>
            <a:off x="3810000" y="47244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4837" name="Text Box 34"/>
          <p:cNvSpPr txBox="1">
            <a:spLocks noChangeArrowheads="1"/>
          </p:cNvSpPr>
          <p:nvPr/>
        </p:nvSpPr>
        <p:spPr bwMode="auto">
          <a:xfrm>
            <a:off x="1905000" y="3352800"/>
            <a:ext cx="990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2400" b="1">
                <a:latin typeface="Tahoma" pitchFamily="34" charset="0"/>
              </a:rPr>
              <a:t>…</a:t>
            </a:r>
            <a:endParaRPr lang="ru-RU" altLang="ru-RU" sz="2400" b="1">
              <a:latin typeface="Tahoma" pitchFamily="34" charset="0"/>
            </a:endParaRPr>
          </a:p>
        </p:txBody>
      </p:sp>
      <p:sp>
        <p:nvSpPr>
          <p:cNvPr id="34838" name="Text Box 35"/>
          <p:cNvSpPr txBox="1">
            <a:spLocks noChangeArrowheads="1"/>
          </p:cNvSpPr>
          <p:nvPr/>
        </p:nvSpPr>
        <p:spPr bwMode="auto">
          <a:xfrm>
            <a:off x="1143000" y="2971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latin typeface="Tahoma" pitchFamily="34" charset="0"/>
              </a:rPr>
              <a:t>нет</a:t>
            </a:r>
          </a:p>
        </p:txBody>
      </p:sp>
      <p:sp>
        <p:nvSpPr>
          <p:cNvPr id="34839" name="Text Box 36"/>
          <p:cNvSpPr txBox="1">
            <a:spLocks noChangeArrowheads="1"/>
          </p:cNvSpPr>
          <p:nvPr/>
        </p:nvSpPr>
        <p:spPr bwMode="auto">
          <a:xfrm>
            <a:off x="1371600" y="50292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latin typeface="Tahoma" pitchFamily="34" charset="0"/>
              </a:rPr>
              <a:t>нет</a:t>
            </a:r>
          </a:p>
        </p:txBody>
      </p:sp>
      <p:sp>
        <p:nvSpPr>
          <p:cNvPr id="34840" name="AutoShape 38"/>
          <p:cNvSpPr>
            <a:spLocks noChangeArrowheads="1"/>
          </p:cNvSpPr>
          <p:nvPr/>
        </p:nvSpPr>
        <p:spPr bwMode="auto">
          <a:xfrm>
            <a:off x="1066800" y="5562600"/>
            <a:ext cx="3276600" cy="609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4841" name="Text Box 39"/>
          <p:cNvSpPr txBox="1">
            <a:spLocks noChangeArrowheads="1"/>
          </p:cNvSpPr>
          <p:nvPr/>
        </p:nvSpPr>
        <p:spPr bwMode="auto">
          <a:xfrm>
            <a:off x="1143000" y="5638800"/>
            <a:ext cx="3124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ahoma" pitchFamily="34" charset="0"/>
              </a:rPr>
              <a:t>серия команд </a:t>
            </a:r>
            <a:r>
              <a:rPr lang="en-US" altLang="ru-RU" sz="2400" b="1">
                <a:solidFill>
                  <a:srgbClr val="000000"/>
                </a:solidFill>
                <a:latin typeface="Tahoma" pitchFamily="34" charset="0"/>
              </a:rPr>
              <a:t>n</a:t>
            </a:r>
            <a:r>
              <a:rPr lang="ru-RU" altLang="ru-RU" sz="2400" b="1">
                <a:solidFill>
                  <a:srgbClr val="000000"/>
                </a:solidFill>
                <a:latin typeface="Tahoma" pitchFamily="34" charset="0"/>
              </a:rPr>
              <a:t>+1</a:t>
            </a:r>
          </a:p>
        </p:txBody>
      </p:sp>
      <p:sp>
        <p:nvSpPr>
          <p:cNvPr id="34842" name="Line 40"/>
          <p:cNvSpPr>
            <a:spLocks noChangeShapeType="1"/>
          </p:cNvSpPr>
          <p:nvPr/>
        </p:nvSpPr>
        <p:spPr bwMode="auto">
          <a:xfrm>
            <a:off x="2438400" y="51054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1431925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FF00"/>
                </a:solidFill>
              </a:rPr>
              <a:t>Запись неполного выбора в виде блок-схемы:</a:t>
            </a:r>
          </a:p>
        </p:txBody>
      </p:sp>
      <p:sp>
        <p:nvSpPr>
          <p:cNvPr id="35843" name="Line 4"/>
          <p:cNvSpPr>
            <a:spLocks noChangeShapeType="1"/>
          </p:cNvSpPr>
          <p:nvPr/>
        </p:nvSpPr>
        <p:spPr bwMode="auto">
          <a:xfrm>
            <a:off x="1600200" y="17526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4" name="Line 5"/>
          <p:cNvSpPr>
            <a:spLocks noChangeShapeType="1"/>
          </p:cNvSpPr>
          <p:nvPr/>
        </p:nvSpPr>
        <p:spPr bwMode="auto">
          <a:xfrm>
            <a:off x="1600200" y="6324600"/>
            <a:ext cx="0" cy="533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5" name="Line 6"/>
          <p:cNvSpPr>
            <a:spLocks noChangeShapeType="1"/>
          </p:cNvSpPr>
          <p:nvPr/>
        </p:nvSpPr>
        <p:spPr bwMode="auto">
          <a:xfrm>
            <a:off x="1600200" y="41910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6" name="Line 7"/>
          <p:cNvSpPr>
            <a:spLocks noChangeShapeType="1"/>
          </p:cNvSpPr>
          <p:nvPr/>
        </p:nvSpPr>
        <p:spPr bwMode="auto">
          <a:xfrm>
            <a:off x="1600200" y="51054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5847" name="Group 20"/>
          <p:cNvGrpSpPr>
            <a:grpSpLocks/>
          </p:cNvGrpSpPr>
          <p:nvPr/>
        </p:nvGrpSpPr>
        <p:grpSpPr bwMode="auto">
          <a:xfrm>
            <a:off x="228600" y="2209800"/>
            <a:ext cx="2743200" cy="762000"/>
            <a:chOff x="0" y="1392"/>
            <a:chExt cx="1728" cy="480"/>
          </a:xfrm>
        </p:grpSpPr>
        <p:sp>
          <p:nvSpPr>
            <p:cNvPr id="35876" name="AutoShape 2"/>
            <p:cNvSpPr>
              <a:spLocks noChangeArrowheads="1"/>
            </p:cNvSpPr>
            <p:nvPr/>
          </p:nvSpPr>
          <p:spPr bwMode="auto">
            <a:xfrm>
              <a:off x="0" y="1392"/>
              <a:ext cx="1728" cy="480"/>
            </a:xfrm>
            <a:prstGeom prst="flowChartDecis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35877" name="Text Box 8"/>
            <p:cNvSpPr txBox="1">
              <a:spLocks noChangeArrowheads="1"/>
            </p:cNvSpPr>
            <p:nvPr/>
          </p:nvSpPr>
          <p:spPr bwMode="auto">
            <a:xfrm>
              <a:off x="336" y="1488"/>
              <a:ext cx="13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b="1">
                  <a:solidFill>
                    <a:srgbClr val="000000"/>
                  </a:solidFill>
                  <a:latin typeface="Tahoma" pitchFamily="34" charset="0"/>
                </a:rPr>
                <a:t>условие 1</a:t>
              </a:r>
            </a:p>
          </p:txBody>
        </p:sp>
      </p:grpSp>
      <p:sp>
        <p:nvSpPr>
          <p:cNvPr id="35848" name="Line 12"/>
          <p:cNvSpPr>
            <a:spLocks noChangeShapeType="1"/>
          </p:cNvSpPr>
          <p:nvPr/>
        </p:nvSpPr>
        <p:spPr bwMode="auto">
          <a:xfrm>
            <a:off x="6553200" y="3810000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49" name="Line 13"/>
          <p:cNvSpPr>
            <a:spLocks noChangeShapeType="1"/>
          </p:cNvSpPr>
          <p:nvPr/>
        </p:nvSpPr>
        <p:spPr bwMode="auto">
          <a:xfrm>
            <a:off x="6705600" y="25908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0" name="Line 15"/>
          <p:cNvSpPr>
            <a:spLocks noChangeShapeType="1"/>
          </p:cNvSpPr>
          <p:nvPr/>
        </p:nvSpPr>
        <p:spPr bwMode="auto">
          <a:xfrm>
            <a:off x="1600200" y="6477000"/>
            <a:ext cx="5867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1" name="Line 16"/>
          <p:cNvSpPr>
            <a:spLocks noChangeShapeType="1"/>
          </p:cNvSpPr>
          <p:nvPr/>
        </p:nvSpPr>
        <p:spPr bwMode="auto">
          <a:xfrm>
            <a:off x="7467600" y="2590800"/>
            <a:ext cx="0" cy="3886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2" name="Text Box 18"/>
          <p:cNvSpPr txBox="1">
            <a:spLocks noChangeArrowheads="1"/>
          </p:cNvSpPr>
          <p:nvPr/>
        </p:nvSpPr>
        <p:spPr bwMode="auto">
          <a:xfrm>
            <a:off x="2819400" y="2057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latin typeface="Tahoma" pitchFamily="34" charset="0"/>
              </a:rPr>
              <a:t>да</a:t>
            </a:r>
          </a:p>
        </p:txBody>
      </p:sp>
      <p:sp>
        <p:nvSpPr>
          <p:cNvPr id="35853" name="Text Box 19"/>
          <p:cNvSpPr txBox="1">
            <a:spLocks noChangeArrowheads="1"/>
          </p:cNvSpPr>
          <p:nvPr/>
        </p:nvSpPr>
        <p:spPr bwMode="auto">
          <a:xfrm>
            <a:off x="304800" y="2895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latin typeface="Tahoma" pitchFamily="34" charset="0"/>
              </a:rPr>
              <a:t>нет</a:t>
            </a:r>
          </a:p>
        </p:txBody>
      </p:sp>
      <p:grpSp>
        <p:nvGrpSpPr>
          <p:cNvPr id="35854" name="Group 21"/>
          <p:cNvGrpSpPr>
            <a:grpSpLocks/>
          </p:cNvGrpSpPr>
          <p:nvPr/>
        </p:nvGrpSpPr>
        <p:grpSpPr bwMode="auto">
          <a:xfrm>
            <a:off x="228600" y="3429000"/>
            <a:ext cx="2743200" cy="762000"/>
            <a:chOff x="0" y="1392"/>
            <a:chExt cx="1728" cy="480"/>
          </a:xfrm>
        </p:grpSpPr>
        <p:sp>
          <p:nvSpPr>
            <p:cNvPr id="35874" name="AutoShape 22"/>
            <p:cNvSpPr>
              <a:spLocks noChangeArrowheads="1"/>
            </p:cNvSpPr>
            <p:nvPr/>
          </p:nvSpPr>
          <p:spPr bwMode="auto">
            <a:xfrm>
              <a:off x="0" y="1392"/>
              <a:ext cx="1728" cy="480"/>
            </a:xfrm>
            <a:prstGeom prst="flowChartDecis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35875" name="Text Box 23"/>
            <p:cNvSpPr txBox="1">
              <a:spLocks noChangeArrowheads="1"/>
            </p:cNvSpPr>
            <p:nvPr/>
          </p:nvSpPr>
          <p:spPr bwMode="auto">
            <a:xfrm>
              <a:off x="336" y="1488"/>
              <a:ext cx="13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b="1">
                  <a:solidFill>
                    <a:srgbClr val="000000"/>
                  </a:solidFill>
                  <a:latin typeface="Tahoma" pitchFamily="34" charset="0"/>
                </a:rPr>
                <a:t>условие 2</a:t>
              </a:r>
            </a:p>
          </p:txBody>
        </p:sp>
      </p:grpSp>
      <p:sp>
        <p:nvSpPr>
          <p:cNvPr id="35855" name="Line 24"/>
          <p:cNvSpPr>
            <a:spLocks noChangeShapeType="1"/>
          </p:cNvSpPr>
          <p:nvPr/>
        </p:nvSpPr>
        <p:spPr bwMode="auto">
          <a:xfrm>
            <a:off x="1600200" y="29718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pSp>
        <p:nvGrpSpPr>
          <p:cNvPr id="35856" name="Group 28"/>
          <p:cNvGrpSpPr>
            <a:grpSpLocks/>
          </p:cNvGrpSpPr>
          <p:nvPr/>
        </p:nvGrpSpPr>
        <p:grpSpPr bwMode="auto">
          <a:xfrm>
            <a:off x="228600" y="5562600"/>
            <a:ext cx="2743200" cy="762000"/>
            <a:chOff x="0" y="1392"/>
            <a:chExt cx="1728" cy="480"/>
          </a:xfrm>
        </p:grpSpPr>
        <p:sp>
          <p:nvSpPr>
            <p:cNvPr id="35872" name="AutoShape 29"/>
            <p:cNvSpPr>
              <a:spLocks noChangeArrowheads="1"/>
            </p:cNvSpPr>
            <p:nvPr/>
          </p:nvSpPr>
          <p:spPr bwMode="auto">
            <a:xfrm>
              <a:off x="0" y="1392"/>
              <a:ext cx="1728" cy="480"/>
            </a:xfrm>
            <a:prstGeom prst="flowChartDecis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35873" name="Text Box 30"/>
            <p:cNvSpPr txBox="1">
              <a:spLocks noChangeArrowheads="1"/>
            </p:cNvSpPr>
            <p:nvPr/>
          </p:nvSpPr>
          <p:spPr bwMode="auto">
            <a:xfrm>
              <a:off x="336" y="1488"/>
              <a:ext cx="1344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b="1">
                  <a:solidFill>
                    <a:srgbClr val="000000"/>
                  </a:solidFill>
                  <a:latin typeface="Tahoma" pitchFamily="34" charset="0"/>
                </a:rPr>
                <a:t>условие </a:t>
              </a:r>
              <a:r>
                <a:rPr lang="en-US" altLang="ru-RU" sz="2400" b="1">
                  <a:solidFill>
                    <a:srgbClr val="000000"/>
                  </a:solidFill>
                  <a:latin typeface="Tahoma" pitchFamily="34" charset="0"/>
                </a:rPr>
                <a:t>n</a:t>
              </a:r>
              <a:endParaRPr lang="ru-RU" altLang="ru-RU" sz="2400" b="1">
                <a:solidFill>
                  <a:srgbClr val="000000"/>
                </a:solidFill>
                <a:latin typeface="Tahoma" pitchFamily="34" charset="0"/>
              </a:endParaRPr>
            </a:p>
          </p:txBody>
        </p:sp>
      </p:grpSp>
      <p:sp>
        <p:nvSpPr>
          <p:cNvPr id="35857" name="Line 31"/>
          <p:cNvSpPr>
            <a:spLocks noChangeShapeType="1"/>
          </p:cNvSpPr>
          <p:nvPr/>
        </p:nvSpPr>
        <p:spPr bwMode="auto">
          <a:xfrm>
            <a:off x="3048000" y="25908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58" name="AutoShape 32"/>
          <p:cNvSpPr>
            <a:spLocks noChangeArrowheads="1"/>
          </p:cNvSpPr>
          <p:nvPr/>
        </p:nvSpPr>
        <p:spPr bwMode="auto">
          <a:xfrm>
            <a:off x="3733800" y="3505200"/>
            <a:ext cx="2819400" cy="609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5859" name="Text Box 33"/>
          <p:cNvSpPr txBox="1">
            <a:spLocks noChangeArrowheads="1"/>
          </p:cNvSpPr>
          <p:nvPr/>
        </p:nvSpPr>
        <p:spPr bwMode="auto">
          <a:xfrm>
            <a:off x="3810000" y="35814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ahoma" pitchFamily="34" charset="0"/>
              </a:rPr>
              <a:t>серия команд </a:t>
            </a:r>
            <a:r>
              <a:rPr lang="en-US" altLang="ru-RU" sz="2400" b="1">
                <a:solidFill>
                  <a:srgbClr val="000000"/>
                </a:solidFill>
                <a:latin typeface="Tahoma" pitchFamily="34" charset="0"/>
              </a:rPr>
              <a:t>2</a:t>
            </a:r>
            <a:endParaRPr lang="ru-RU" altLang="ru-RU" sz="24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5860" name="Text Box 34"/>
          <p:cNvSpPr txBox="1">
            <a:spLocks noChangeArrowheads="1"/>
          </p:cNvSpPr>
          <p:nvPr/>
        </p:nvSpPr>
        <p:spPr bwMode="auto">
          <a:xfrm>
            <a:off x="2819400" y="3276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latin typeface="Tahoma" pitchFamily="34" charset="0"/>
              </a:rPr>
              <a:t>да</a:t>
            </a:r>
          </a:p>
        </p:txBody>
      </p:sp>
      <p:sp>
        <p:nvSpPr>
          <p:cNvPr id="35861" name="Line 35"/>
          <p:cNvSpPr>
            <a:spLocks noChangeShapeType="1"/>
          </p:cNvSpPr>
          <p:nvPr/>
        </p:nvSpPr>
        <p:spPr bwMode="auto">
          <a:xfrm>
            <a:off x="3048000" y="38100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62" name="AutoShape 36"/>
          <p:cNvSpPr>
            <a:spLocks noChangeArrowheads="1"/>
          </p:cNvSpPr>
          <p:nvPr/>
        </p:nvSpPr>
        <p:spPr bwMode="auto">
          <a:xfrm>
            <a:off x="3810000" y="2286000"/>
            <a:ext cx="2819400" cy="609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5863" name="Text Box 37"/>
          <p:cNvSpPr txBox="1">
            <a:spLocks noChangeArrowheads="1"/>
          </p:cNvSpPr>
          <p:nvPr/>
        </p:nvSpPr>
        <p:spPr bwMode="auto">
          <a:xfrm>
            <a:off x="3733800" y="23622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ahoma" pitchFamily="34" charset="0"/>
              </a:rPr>
              <a:t>серия команд 1</a:t>
            </a:r>
          </a:p>
        </p:txBody>
      </p:sp>
      <p:sp>
        <p:nvSpPr>
          <p:cNvPr id="35864" name="AutoShape 40"/>
          <p:cNvSpPr>
            <a:spLocks noChangeArrowheads="1"/>
          </p:cNvSpPr>
          <p:nvPr/>
        </p:nvSpPr>
        <p:spPr bwMode="auto">
          <a:xfrm>
            <a:off x="3657600" y="5562600"/>
            <a:ext cx="2819400" cy="609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5865" name="Text Box 41"/>
          <p:cNvSpPr txBox="1">
            <a:spLocks noChangeArrowheads="1"/>
          </p:cNvSpPr>
          <p:nvPr/>
        </p:nvSpPr>
        <p:spPr bwMode="auto">
          <a:xfrm>
            <a:off x="3657600" y="56388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ahoma" pitchFamily="34" charset="0"/>
              </a:rPr>
              <a:t>серия команд </a:t>
            </a:r>
            <a:r>
              <a:rPr lang="en-US" altLang="ru-RU" sz="2400" b="1">
                <a:solidFill>
                  <a:srgbClr val="000000"/>
                </a:solidFill>
                <a:latin typeface="Tahoma" pitchFamily="34" charset="0"/>
              </a:rPr>
              <a:t>n</a:t>
            </a:r>
            <a:endParaRPr lang="ru-RU" altLang="ru-RU" sz="2400" b="1">
              <a:solidFill>
                <a:srgbClr val="000000"/>
              </a:solidFill>
              <a:latin typeface="Tahoma" pitchFamily="34" charset="0"/>
            </a:endParaRPr>
          </a:p>
        </p:txBody>
      </p:sp>
      <p:sp>
        <p:nvSpPr>
          <p:cNvPr id="35866" name="Text Box 42"/>
          <p:cNvSpPr txBox="1">
            <a:spLocks noChangeArrowheads="1"/>
          </p:cNvSpPr>
          <p:nvPr/>
        </p:nvSpPr>
        <p:spPr bwMode="auto">
          <a:xfrm>
            <a:off x="2590800" y="54102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latin typeface="Tahoma" pitchFamily="34" charset="0"/>
              </a:rPr>
              <a:t>да</a:t>
            </a:r>
          </a:p>
        </p:txBody>
      </p:sp>
      <p:sp>
        <p:nvSpPr>
          <p:cNvPr id="35867" name="Line 43"/>
          <p:cNvSpPr>
            <a:spLocks noChangeShapeType="1"/>
          </p:cNvSpPr>
          <p:nvPr/>
        </p:nvSpPr>
        <p:spPr bwMode="auto">
          <a:xfrm>
            <a:off x="2971800" y="5943600"/>
            <a:ext cx="685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5868" name="Text Box 44"/>
          <p:cNvSpPr txBox="1">
            <a:spLocks noChangeArrowheads="1"/>
          </p:cNvSpPr>
          <p:nvPr/>
        </p:nvSpPr>
        <p:spPr bwMode="auto">
          <a:xfrm>
            <a:off x="228600" y="46482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ru-RU" sz="2400" b="1">
                <a:latin typeface="Tahoma" pitchFamily="34" charset="0"/>
              </a:rPr>
              <a:t>…</a:t>
            </a:r>
            <a:endParaRPr lang="ru-RU" altLang="ru-RU" sz="2400" b="1">
              <a:latin typeface="Tahoma" pitchFamily="34" charset="0"/>
            </a:endParaRPr>
          </a:p>
        </p:txBody>
      </p:sp>
      <p:sp>
        <p:nvSpPr>
          <p:cNvPr id="35869" name="Text Box 45"/>
          <p:cNvSpPr txBox="1">
            <a:spLocks noChangeArrowheads="1"/>
          </p:cNvSpPr>
          <p:nvPr/>
        </p:nvSpPr>
        <p:spPr bwMode="auto">
          <a:xfrm>
            <a:off x="304800" y="41910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latin typeface="Tahoma" pitchFamily="34" charset="0"/>
              </a:rPr>
              <a:t>нет</a:t>
            </a:r>
          </a:p>
        </p:txBody>
      </p:sp>
      <p:sp>
        <p:nvSpPr>
          <p:cNvPr id="35870" name="Text Box 46"/>
          <p:cNvSpPr txBox="1">
            <a:spLocks noChangeArrowheads="1"/>
          </p:cNvSpPr>
          <p:nvPr/>
        </p:nvSpPr>
        <p:spPr bwMode="auto">
          <a:xfrm>
            <a:off x="381000" y="6248400"/>
            <a:ext cx="91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latin typeface="Tahoma" pitchFamily="34" charset="0"/>
              </a:rPr>
              <a:t>нет</a:t>
            </a:r>
          </a:p>
        </p:txBody>
      </p:sp>
      <p:sp>
        <p:nvSpPr>
          <p:cNvPr id="35871" name="Line 47"/>
          <p:cNvSpPr>
            <a:spLocks noChangeShapeType="1"/>
          </p:cNvSpPr>
          <p:nvPr/>
        </p:nvSpPr>
        <p:spPr bwMode="auto">
          <a:xfrm>
            <a:off x="6553200" y="5867400"/>
            <a:ext cx="914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4" descr="Частый вертикальный"/>
          <p:cNvSpPr>
            <a:spLocks noChangeArrowheads="1" noChangeShapeType="1" noTextEdit="1"/>
          </p:cNvSpPr>
          <p:nvPr/>
        </p:nvSpPr>
        <p:spPr bwMode="auto">
          <a:xfrm>
            <a:off x="804863" y="1524000"/>
            <a:ext cx="7534275" cy="251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Алгоритмическая</a:t>
            </a:r>
          </a:p>
          <a:p>
            <a:pPr algn="ctr"/>
            <a:r>
              <a:rPr lang="ru-RU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 структура «цикл»</a:t>
            </a:r>
          </a:p>
        </p:txBody>
      </p:sp>
      <p:pic>
        <p:nvPicPr>
          <p:cNvPr id="36867" name="Picture 6" descr="15552aa2a0dd4def48a842e2c902f993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4724400"/>
            <a:ext cx="6172200" cy="666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1431925"/>
          </a:xfrm>
        </p:spPr>
        <p:txBody>
          <a:bodyPr/>
          <a:lstStyle/>
          <a:p>
            <a:pPr eaLnBrk="1" hangingPunct="1"/>
            <a:r>
              <a:rPr lang="ru-RU" altLang="ru-RU" sz="6000" smtClean="0">
                <a:solidFill>
                  <a:srgbClr val="FFFF00"/>
                </a:solidFill>
              </a:rPr>
              <a:t>Определение: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600" y="1790700"/>
            <a:ext cx="7543800" cy="2736850"/>
          </a:xfrm>
          <a:solidFill>
            <a:srgbClr val="CCFF99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3600" smtClean="0">
                <a:solidFill>
                  <a:schemeClr val="accent2"/>
                </a:solidFill>
              </a:rPr>
              <a:t>Цикл  - </a:t>
            </a:r>
            <a:r>
              <a:rPr lang="ru-RU" altLang="ru-RU" sz="3600" smtClean="0"/>
              <a:t>это такая алгоритмическая структура, в которой</a:t>
            </a:r>
            <a:r>
              <a:rPr lang="ru-RU" altLang="ru-RU" sz="3600" b="1" smtClean="0">
                <a:solidFill>
                  <a:srgbClr val="FFFF00"/>
                </a:solidFill>
              </a:rPr>
              <a:t> </a:t>
            </a:r>
            <a:r>
              <a:rPr lang="ru-RU" altLang="ru-RU" sz="3600" smtClean="0"/>
              <a:t>серия команд  (тело цикла) выполняется многократно.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8991600" cy="1431925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CCFFFF"/>
                </a:solidFill>
              </a:rPr>
              <a:t>Характеристики исполнителя: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9817" y="609600"/>
            <a:ext cx="9296400" cy="6019800"/>
          </a:xfrm>
          <a:prstGeom prst="rect">
            <a:avLst/>
          </a:prstGeom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1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524000"/>
            <a:ext cx="8610600" cy="44196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mtClean="0">
                <a:solidFill>
                  <a:schemeClr val="accent2"/>
                </a:solidFill>
              </a:rPr>
              <a:t>Сpеда</a:t>
            </a:r>
            <a:r>
              <a:rPr lang="ru-RU" altLang="ru-RU" smtClean="0"/>
              <a:t> — это «место обитания» исполнителя.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mtClean="0">
                <a:solidFill>
                  <a:schemeClr val="accent2"/>
                </a:solidFill>
              </a:rPr>
              <a:t>Система команд – </a:t>
            </a:r>
            <a:r>
              <a:rPr lang="ru-RU" altLang="ru-RU" smtClean="0"/>
              <a:t>некоторый строго заданный список команд.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mtClean="0"/>
              <a:t>После вызова команды исполнитель совеpшает соответствующее </a:t>
            </a:r>
            <a:r>
              <a:rPr lang="ru-RU" altLang="ru-RU" smtClean="0">
                <a:solidFill>
                  <a:schemeClr val="accent2"/>
                </a:solidFill>
              </a:rPr>
              <a:t>элементаpное действие.</a:t>
            </a:r>
            <a:r>
              <a:rPr lang="ru-RU" altLang="ru-RU" smtClean="0">
                <a:solidFill>
                  <a:srgbClr val="FFFF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ru-RU" altLang="ru-RU" smtClean="0">
                <a:solidFill>
                  <a:schemeClr val="accent2"/>
                </a:solidFill>
              </a:rPr>
              <a:t>Отказы </a:t>
            </a:r>
            <a:r>
              <a:rPr lang="ru-RU" altLang="ru-RU" smtClean="0"/>
              <a:t>исполнителя возникают, если команда вызывается пpи недопустимом для нее состоянии сpеды.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5"/>
          <p:cNvSpPr>
            <a:spLocks noChangeArrowheads="1"/>
          </p:cNvSpPr>
          <p:nvPr/>
        </p:nvSpPr>
        <p:spPr bwMode="auto">
          <a:xfrm>
            <a:off x="228600" y="914400"/>
            <a:ext cx="8686800" cy="4800600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3600" b="1">
                <a:solidFill>
                  <a:schemeClr val="accent2"/>
                </a:solidFill>
              </a:rPr>
              <a:t>Цикл с предусловием</a:t>
            </a:r>
          </a:p>
          <a:p>
            <a:pPr eaLnBrk="1" hangingPunct="1">
              <a:buFontTx/>
              <a:buNone/>
            </a:pPr>
            <a:r>
              <a:rPr lang="ru-RU" altLang="ru-RU" sz="3600"/>
              <a:t>	пока истинно условие, предписывает выполнять тело цикла.</a:t>
            </a:r>
          </a:p>
          <a:p>
            <a:pPr algn="ctr" eaLnBrk="1" hangingPunct="1">
              <a:buFontTx/>
              <a:buNone/>
            </a:pPr>
            <a:endParaRPr lang="ru-RU" altLang="ru-RU" sz="3600" b="1">
              <a:solidFill>
                <a:srgbClr val="FFFF00"/>
              </a:solidFill>
            </a:endParaRPr>
          </a:p>
          <a:p>
            <a:pPr algn="ctr" eaLnBrk="1" hangingPunct="1">
              <a:buFontTx/>
              <a:buNone/>
            </a:pPr>
            <a:r>
              <a:rPr lang="ru-RU" altLang="ru-RU" sz="3600" b="1">
                <a:solidFill>
                  <a:schemeClr val="accent2"/>
                </a:solidFill>
              </a:rPr>
              <a:t>Словесный способ записи:</a:t>
            </a:r>
          </a:p>
          <a:p>
            <a:pPr algn="ctr" eaLnBrk="1" hangingPunct="1">
              <a:buFontTx/>
              <a:buNone/>
            </a:pPr>
            <a:r>
              <a:rPr lang="ru-RU" altLang="ru-RU" sz="3600">
                <a:solidFill>
                  <a:schemeClr val="accent2"/>
                </a:solidFill>
              </a:rPr>
              <a:t>пока</a:t>
            </a:r>
            <a:r>
              <a:rPr lang="ru-RU" altLang="ru-RU" sz="3600"/>
              <a:t> условие</a:t>
            </a:r>
          </a:p>
          <a:p>
            <a:pPr algn="ctr" eaLnBrk="1" hangingPunct="1">
              <a:buFontTx/>
              <a:buNone/>
            </a:pPr>
            <a:r>
              <a:rPr lang="ru-RU" altLang="ru-RU" sz="3600">
                <a:solidFill>
                  <a:schemeClr val="accent2"/>
                </a:solidFill>
              </a:rPr>
              <a:t>	</a:t>
            </a:r>
            <a:r>
              <a:rPr lang="ru-RU" altLang="ru-RU" sz="3600"/>
              <a:t>тело цикла</a:t>
            </a:r>
          </a:p>
          <a:p>
            <a:pPr algn="ctr" eaLnBrk="1" hangingPunct="1">
              <a:buFontTx/>
              <a:buNone/>
            </a:pPr>
            <a:endParaRPr lang="ru-RU" altLang="ru-RU" sz="3600" b="1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AutoShape 2"/>
          <p:cNvSpPr>
            <a:spLocks noChangeArrowheads="1"/>
          </p:cNvSpPr>
          <p:nvPr/>
        </p:nvSpPr>
        <p:spPr bwMode="auto">
          <a:xfrm>
            <a:off x="3352800" y="2590800"/>
            <a:ext cx="2743200" cy="7620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1431925"/>
          </a:xfrm>
        </p:spPr>
        <p:txBody>
          <a:bodyPr/>
          <a:lstStyle/>
          <a:p>
            <a:pPr eaLnBrk="1" hangingPunct="1"/>
            <a:r>
              <a:rPr lang="ru-RU" altLang="ru-RU" sz="4000" smtClean="0">
                <a:solidFill>
                  <a:srgbClr val="FFFF00"/>
                </a:solidFill>
              </a:rPr>
              <a:t>Запись цикла с предусловием в виде блок-схемы:</a:t>
            </a:r>
          </a:p>
        </p:txBody>
      </p:sp>
      <p:sp>
        <p:nvSpPr>
          <p:cNvPr id="39940" name="Line 4"/>
          <p:cNvSpPr>
            <a:spLocks noChangeShapeType="1"/>
          </p:cNvSpPr>
          <p:nvPr/>
        </p:nvSpPr>
        <p:spPr bwMode="auto">
          <a:xfrm>
            <a:off x="4724400" y="21336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41" name="Line 5"/>
          <p:cNvSpPr>
            <a:spLocks noChangeShapeType="1"/>
          </p:cNvSpPr>
          <p:nvPr/>
        </p:nvSpPr>
        <p:spPr bwMode="auto">
          <a:xfrm>
            <a:off x="4800600" y="52578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42" name="Line 6"/>
          <p:cNvSpPr>
            <a:spLocks noChangeShapeType="1"/>
          </p:cNvSpPr>
          <p:nvPr/>
        </p:nvSpPr>
        <p:spPr bwMode="auto">
          <a:xfrm>
            <a:off x="4724400" y="33528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43" name="Text Box 7"/>
          <p:cNvSpPr txBox="1">
            <a:spLocks noChangeArrowheads="1"/>
          </p:cNvSpPr>
          <p:nvPr/>
        </p:nvSpPr>
        <p:spPr bwMode="auto">
          <a:xfrm>
            <a:off x="3962400" y="27432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ahoma" pitchFamily="34" charset="0"/>
              </a:rPr>
              <a:t>условие</a:t>
            </a:r>
          </a:p>
        </p:txBody>
      </p:sp>
      <p:sp>
        <p:nvSpPr>
          <p:cNvPr id="39944" name="AutoShape 8"/>
          <p:cNvSpPr>
            <a:spLocks noChangeArrowheads="1"/>
          </p:cNvSpPr>
          <p:nvPr/>
        </p:nvSpPr>
        <p:spPr bwMode="auto">
          <a:xfrm>
            <a:off x="3124200" y="3810000"/>
            <a:ext cx="2819400" cy="609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39945" name="Text Box 9"/>
          <p:cNvSpPr txBox="1">
            <a:spLocks noChangeArrowheads="1"/>
          </p:cNvSpPr>
          <p:nvPr/>
        </p:nvSpPr>
        <p:spPr bwMode="auto">
          <a:xfrm>
            <a:off x="3124200" y="38862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ahoma" pitchFamily="34" charset="0"/>
              </a:rPr>
              <a:t>тело цикла</a:t>
            </a:r>
          </a:p>
        </p:txBody>
      </p:sp>
      <p:sp>
        <p:nvSpPr>
          <p:cNvPr id="39946" name="Line 10"/>
          <p:cNvSpPr>
            <a:spLocks noChangeShapeType="1"/>
          </p:cNvSpPr>
          <p:nvPr/>
        </p:nvSpPr>
        <p:spPr bwMode="auto">
          <a:xfrm>
            <a:off x="6096000" y="29718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47" name="Line 11"/>
          <p:cNvSpPr>
            <a:spLocks noChangeShapeType="1"/>
          </p:cNvSpPr>
          <p:nvPr/>
        </p:nvSpPr>
        <p:spPr bwMode="auto">
          <a:xfrm>
            <a:off x="4800600" y="5257800"/>
            <a:ext cx="2057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48" name="Line 12"/>
          <p:cNvSpPr>
            <a:spLocks noChangeShapeType="1"/>
          </p:cNvSpPr>
          <p:nvPr/>
        </p:nvSpPr>
        <p:spPr bwMode="auto">
          <a:xfrm>
            <a:off x="2514600" y="4876800"/>
            <a:ext cx="220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49" name="Line 13"/>
          <p:cNvSpPr>
            <a:spLocks noChangeShapeType="1"/>
          </p:cNvSpPr>
          <p:nvPr/>
        </p:nvSpPr>
        <p:spPr bwMode="auto">
          <a:xfrm>
            <a:off x="6858000" y="2971800"/>
            <a:ext cx="0" cy="2286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50" name="Line 14"/>
          <p:cNvSpPr>
            <a:spLocks noChangeShapeType="1"/>
          </p:cNvSpPr>
          <p:nvPr/>
        </p:nvSpPr>
        <p:spPr bwMode="auto">
          <a:xfrm>
            <a:off x="4724400" y="44196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51" name="Text Box 15"/>
          <p:cNvSpPr txBox="1">
            <a:spLocks noChangeArrowheads="1"/>
          </p:cNvSpPr>
          <p:nvPr/>
        </p:nvSpPr>
        <p:spPr bwMode="auto">
          <a:xfrm>
            <a:off x="3505200" y="3352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latin typeface="Tahoma" pitchFamily="34" charset="0"/>
              </a:rPr>
              <a:t>да</a:t>
            </a:r>
          </a:p>
        </p:txBody>
      </p:sp>
      <p:sp>
        <p:nvSpPr>
          <p:cNvPr id="39952" name="Text Box 16"/>
          <p:cNvSpPr txBox="1">
            <a:spLocks noChangeArrowheads="1"/>
          </p:cNvSpPr>
          <p:nvPr/>
        </p:nvSpPr>
        <p:spPr bwMode="auto">
          <a:xfrm>
            <a:off x="5943600" y="24384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latin typeface="Tahoma" pitchFamily="34" charset="0"/>
              </a:rPr>
              <a:t>нет</a:t>
            </a:r>
          </a:p>
        </p:txBody>
      </p:sp>
      <p:sp>
        <p:nvSpPr>
          <p:cNvPr id="39953" name="Line 17"/>
          <p:cNvSpPr>
            <a:spLocks noChangeShapeType="1"/>
          </p:cNvSpPr>
          <p:nvPr/>
        </p:nvSpPr>
        <p:spPr bwMode="auto">
          <a:xfrm>
            <a:off x="2514600" y="2971800"/>
            <a:ext cx="0" cy="19050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39954" name="Line 18"/>
          <p:cNvSpPr>
            <a:spLocks noChangeShapeType="1"/>
          </p:cNvSpPr>
          <p:nvPr/>
        </p:nvSpPr>
        <p:spPr bwMode="auto">
          <a:xfrm>
            <a:off x="2514600" y="2971800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228600" y="838200"/>
            <a:ext cx="8686800" cy="4419600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3600" b="1">
                <a:solidFill>
                  <a:schemeClr val="accent2"/>
                </a:solidFill>
              </a:rPr>
              <a:t>Цикл с постусловием</a:t>
            </a:r>
          </a:p>
          <a:p>
            <a:pPr eaLnBrk="1" hangingPunct="1">
              <a:buFontTx/>
              <a:buNone/>
            </a:pPr>
            <a:r>
              <a:rPr lang="ru-RU" altLang="ru-RU" sz="3600"/>
              <a:t>	предписывает выполнять тело цикла до тех пор, пока не выполнится  условие выхода из цикла.</a:t>
            </a:r>
          </a:p>
          <a:p>
            <a:pPr algn="ctr" eaLnBrk="1" hangingPunct="1">
              <a:buFontTx/>
              <a:buNone/>
            </a:pPr>
            <a:r>
              <a:rPr lang="ru-RU" altLang="ru-RU" sz="3600" b="1">
                <a:solidFill>
                  <a:schemeClr val="accent2"/>
                </a:solidFill>
              </a:rPr>
              <a:t>Словесный способ записи</a:t>
            </a:r>
          </a:p>
          <a:p>
            <a:pPr algn="ctr" eaLnBrk="1" hangingPunct="1">
              <a:buFontTx/>
              <a:buNone/>
            </a:pPr>
            <a:r>
              <a:rPr lang="ru-RU" altLang="ru-RU"/>
              <a:t>тело цикла</a:t>
            </a:r>
            <a:r>
              <a:rPr lang="ru-RU" altLang="ru-RU">
                <a:solidFill>
                  <a:srgbClr val="FFFF00"/>
                </a:solidFill>
              </a:rPr>
              <a:t> </a:t>
            </a:r>
          </a:p>
          <a:p>
            <a:pPr algn="ctr" eaLnBrk="1" hangingPunct="1">
              <a:buFontTx/>
              <a:buNone/>
            </a:pPr>
            <a:r>
              <a:rPr lang="ru-RU" altLang="ru-RU">
                <a:solidFill>
                  <a:schemeClr val="accent2"/>
                </a:solidFill>
              </a:rPr>
              <a:t>до</a:t>
            </a:r>
            <a:r>
              <a:rPr lang="ru-RU" altLang="ru-RU">
                <a:solidFill>
                  <a:srgbClr val="FFFF00"/>
                </a:solidFill>
              </a:rPr>
              <a:t> </a:t>
            </a:r>
            <a:r>
              <a:rPr lang="ru-RU" altLang="ru-RU"/>
              <a:t>условие</a:t>
            </a:r>
          </a:p>
          <a:p>
            <a:pPr algn="ctr" eaLnBrk="1" hangingPunct="1">
              <a:buFontTx/>
              <a:buNone/>
            </a:pPr>
            <a:r>
              <a:rPr lang="ru-RU" altLang="ru-RU" sz="3600"/>
              <a:t>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AutoShape 2"/>
          <p:cNvSpPr>
            <a:spLocks noChangeArrowheads="1"/>
          </p:cNvSpPr>
          <p:nvPr/>
        </p:nvSpPr>
        <p:spPr bwMode="auto">
          <a:xfrm>
            <a:off x="3352800" y="4953000"/>
            <a:ext cx="2743200" cy="762000"/>
          </a:xfrm>
          <a:prstGeom prst="flowChartDecision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1431925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FF00"/>
                </a:solidFill>
              </a:rPr>
              <a:t>Запись цикла с постусловием в виде блок-схемы:</a:t>
            </a:r>
          </a:p>
        </p:txBody>
      </p:sp>
      <p:sp>
        <p:nvSpPr>
          <p:cNvPr id="41988" name="Line 4"/>
          <p:cNvSpPr>
            <a:spLocks noChangeShapeType="1"/>
          </p:cNvSpPr>
          <p:nvPr/>
        </p:nvSpPr>
        <p:spPr bwMode="auto">
          <a:xfrm>
            <a:off x="4800600" y="61722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989" name="Line 5"/>
          <p:cNvSpPr>
            <a:spLocks noChangeShapeType="1"/>
          </p:cNvSpPr>
          <p:nvPr/>
        </p:nvSpPr>
        <p:spPr bwMode="auto">
          <a:xfrm>
            <a:off x="4724400" y="4495800"/>
            <a:ext cx="0" cy="457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4724400" y="2133600"/>
            <a:ext cx="0" cy="16764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991" name="Text Box 7"/>
          <p:cNvSpPr txBox="1">
            <a:spLocks noChangeArrowheads="1"/>
          </p:cNvSpPr>
          <p:nvPr/>
        </p:nvSpPr>
        <p:spPr bwMode="auto">
          <a:xfrm>
            <a:off x="3886200" y="5105400"/>
            <a:ext cx="2133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ahoma" pitchFamily="34" charset="0"/>
              </a:rPr>
              <a:t>условие</a:t>
            </a:r>
          </a:p>
        </p:txBody>
      </p:sp>
      <p:sp>
        <p:nvSpPr>
          <p:cNvPr id="41992" name="AutoShape 8"/>
          <p:cNvSpPr>
            <a:spLocks noChangeArrowheads="1"/>
          </p:cNvSpPr>
          <p:nvPr/>
        </p:nvSpPr>
        <p:spPr bwMode="auto">
          <a:xfrm>
            <a:off x="3276600" y="3810000"/>
            <a:ext cx="2819400" cy="609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41993" name="Text Box 9"/>
          <p:cNvSpPr txBox="1">
            <a:spLocks noChangeArrowheads="1"/>
          </p:cNvSpPr>
          <p:nvPr/>
        </p:nvSpPr>
        <p:spPr bwMode="auto">
          <a:xfrm>
            <a:off x="3124200" y="3886200"/>
            <a:ext cx="2819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solidFill>
                  <a:srgbClr val="000000"/>
                </a:solidFill>
                <a:latin typeface="Tahoma" pitchFamily="34" charset="0"/>
              </a:rPr>
              <a:t>тело цикла</a:t>
            </a:r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6096000" y="5334000"/>
            <a:ext cx="762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995" name="Line 11"/>
          <p:cNvSpPr>
            <a:spLocks noChangeShapeType="1"/>
          </p:cNvSpPr>
          <p:nvPr/>
        </p:nvSpPr>
        <p:spPr bwMode="auto">
          <a:xfrm>
            <a:off x="4800600" y="6172200"/>
            <a:ext cx="20574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996" name="Line 12"/>
          <p:cNvSpPr>
            <a:spLocks noChangeShapeType="1"/>
          </p:cNvSpPr>
          <p:nvPr/>
        </p:nvSpPr>
        <p:spPr bwMode="auto">
          <a:xfrm>
            <a:off x="2514600" y="5334000"/>
            <a:ext cx="8382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997" name="Line 13"/>
          <p:cNvSpPr>
            <a:spLocks noChangeShapeType="1"/>
          </p:cNvSpPr>
          <p:nvPr/>
        </p:nvSpPr>
        <p:spPr bwMode="auto">
          <a:xfrm>
            <a:off x="6858000" y="5334000"/>
            <a:ext cx="0" cy="838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1998" name="Text Box 14"/>
          <p:cNvSpPr txBox="1">
            <a:spLocks noChangeArrowheads="1"/>
          </p:cNvSpPr>
          <p:nvPr/>
        </p:nvSpPr>
        <p:spPr bwMode="auto">
          <a:xfrm>
            <a:off x="5867400" y="48768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latin typeface="Tahoma" pitchFamily="34" charset="0"/>
              </a:rPr>
              <a:t>да</a:t>
            </a:r>
          </a:p>
        </p:txBody>
      </p:sp>
      <p:sp>
        <p:nvSpPr>
          <p:cNvPr id="41999" name="Text Box 15"/>
          <p:cNvSpPr txBox="1">
            <a:spLocks noChangeArrowheads="1"/>
          </p:cNvSpPr>
          <p:nvPr/>
        </p:nvSpPr>
        <p:spPr bwMode="auto">
          <a:xfrm>
            <a:off x="2438400" y="4800600"/>
            <a:ext cx="1219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ru-RU" altLang="ru-RU" sz="2400" b="1">
                <a:latin typeface="Tahoma" pitchFamily="34" charset="0"/>
              </a:rPr>
              <a:t>нет</a:t>
            </a:r>
          </a:p>
        </p:txBody>
      </p:sp>
      <p:sp>
        <p:nvSpPr>
          <p:cNvPr id="42000" name="Line 16"/>
          <p:cNvSpPr>
            <a:spLocks noChangeShapeType="1"/>
          </p:cNvSpPr>
          <p:nvPr/>
        </p:nvSpPr>
        <p:spPr bwMode="auto">
          <a:xfrm>
            <a:off x="2514600" y="2971800"/>
            <a:ext cx="0" cy="23622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2001" name="Line 17"/>
          <p:cNvSpPr>
            <a:spLocks noChangeShapeType="1"/>
          </p:cNvSpPr>
          <p:nvPr/>
        </p:nvSpPr>
        <p:spPr bwMode="auto">
          <a:xfrm>
            <a:off x="2514600" y="2971800"/>
            <a:ext cx="22098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28600" y="609600"/>
            <a:ext cx="8686800" cy="5410200"/>
          </a:xfrm>
          <a:prstGeom prst="rect">
            <a:avLst/>
          </a:prstGeom>
          <a:solidFill>
            <a:srgbClr val="CCFF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ru-RU" altLang="ru-RU" sz="3600" b="1">
                <a:solidFill>
                  <a:schemeClr val="accent2"/>
                </a:solidFill>
              </a:rPr>
              <a:t>Цикл со счетчиком</a:t>
            </a:r>
          </a:p>
          <a:p>
            <a:pPr eaLnBrk="1" hangingPunct="1">
              <a:buFontTx/>
              <a:buNone/>
            </a:pPr>
            <a:r>
              <a:rPr lang="ru-RU" altLang="ru-RU" sz="3600"/>
              <a:t>	предписывает выполнять тело цикла для всех значений некоторой переменной (параметра цикла) в заданном диапазоне. </a:t>
            </a:r>
          </a:p>
          <a:p>
            <a:pPr algn="ctr" eaLnBrk="1" hangingPunct="1">
              <a:buFontTx/>
              <a:buNone/>
            </a:pPr>
            <a:r>
              <a:rPr lang="ru-RU" altLang="ru-RU" sz="3600" b="1">
                <a:solidFill>
                  <a:schemeClr val="accent2"/>
                </a:solidFill>
              </a:rPr>
              <a:t>Словесный способ записи</a:t>
            </a:r>
          </a:p>
          <a:p>
            <a:pPr algn="ctr" eaLnBrk="1" hangingPunct="1">
              <a:buFontTx/>
              <a:buNone/>
            </a:pPr>
            <a:r>
              <a:rPr lang="ru-RU" altLang="ru-RU" sz="3600">
                <a:solidFill>
                  <a:schemeClr val="accent2"/>
                </a:solidFill>
              </a:rPr>
              <a:t>для</a:t>
            </a:r>
            <a:r>
              <a:rPr lang="ru-RU" altLang="ru-RU" sz="3600"/>
              <a:t> i </a:t>
            </a:r>
            <a:r>
              <a:rPr lang="ru-RU" altLang="ru-RU" sz="3600">
                <a:solidFill>
                  <a:schemeClr val="accent2"/>
                </a:solidFill>
              </a:rPr>
              <a:t>от</a:t>
            </a:r>
            <a:r>
              <a:rPr lang="ru-RU" altLang="ru-RU" sz="3600"/>
              <a:t> i1 </a:t>
            </a:r>
            <a:r>
              <a:rPr lang="ru-RU" altLang="ru-RU" sz="3600">
                <a:solidFill>
                  <a:schemeClr val="accent2"/>
                </a:solidFill>
              </a:rPr>
              <a:t>до</a:t>
            </a:r>
            <a:r>
              <a:rPr lang="ru-RU" altLang="ru-RU" sz="3600"/>
              <a:t> i2   </a:t>
            </a:r>
          </a:p>
          <a:p>
            <a:pPr algn="ctr" eaLnBrk="1" hangingPunct="1">
              <a:buFontTx/>
              <a:buNone/>
            </a:pPr>
            <a:r>
              <a:rPr lang="ru-RU" altLang="ru-RU" sz="3600"/>
              <a:t>тело цикла</a:t>
            </a:r>
          </a:p>
          <a:p>
            <a:pPr algn="ctr" eaLnBrk="1" hangingPunct="1">
              <a:buFontTx/>
              <a:buNone/>
            </a:pPr>
            <a:endParaRPr lang="ru-RU" altLang="ru-RU" sz="360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3"/>
          <p:cNvSpPr>
            <a:spLocks noGrp="1" noChangeArrowheads="1"/>
          </p:cNvSpPr>
          <p:nvPr>
            <p:ph type="title"/>
          </p:nvPr>
        </p:nvSpPr>
        <p:spPr>
          <a:xfrm>
            <a:off x="228600" y="304800"/>
            <a:ext cx="8915400" cy="1431925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FFFF00"/>
                </a:solidFill>
              </a:rPr>
              <a:t>Запись цикла со счетчиком </a:t>
            </a:r>
            <a:br>
              <a:rPr lang="ru-RU" altLang="ru-RU" smtClean="0">
                <a:solidFill>
                  <a:srgbClr val="FFFF00"/>
                </a:solidFill>
              </a:rPr>
            </a:br>
            <a:r>
              <a:rPr lang="ru-RU" altLang="ru-RU" smtClean="0">
                <a:solidFill>
                  <a:srgbClr val="FFFF00"/>
                </a:solidFill>
              </a:rPr>
              <a:t>в виде блок-схемы:</a:t>
            </a:r>
          </a:p>
        </p:txBody>
      </p:sp>
      <p:sp>
        <p:nvSpPr>
          <p:cNvPr id="44035" name="AutoShape 8"/>
          <p:cNvSpPr>
            <a:spLocks noChangeArrowheads="1"/>
          </p:cNvSpPr>
          <p:nvPr/>
        </p:nvSpPr>
        <p:spPr bwMode="auto">
          <a:xfrm>
            <a:off x="3124200" y="3810000"/>
            <a:ext cx="2819400" cy="609600"/>
          </a:xfrm>
          <a:prstGeom prst="flowChart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grpSp>
        <p:nvGrpSpPr>
          <p:cNvPr id="44036" name="Группа 18"/>
          <p:cNvGrpSpPr>
            <a:grpSpLocks/>
          </p:cNvGrpSpPr>
          <p:nvPr/>
        </p:nvGrpSpPr>
        <p:grpSpPr bwMode="auto">
          <a:xfrm>
            <a:off x="2514600" y="2209800"/>
            <a:ext cx="4648200" cy="3505200"/>
            <a:chOff x="2514600" y="2209800"/>
            <a:chExt cx="4648200" cy="3505200"/>
          </a:xfrm>
        </p:grpSpPr>
        <p:sp>
          <p:nvSpPr>
            <p:cNvPr id="44037" name="AutoShape 20"/>
            <p:cNvSpPr>
              <a:spLocks noChangeArrowheads="1"/>
            </p:cNvSpPr>
            <p:nvPr/>
          </p:nvSpPr>
          <p:spPr bwMode="auto">
            <a:xfrm>
              <a:off x="3276600" y="2667000"/>
              <a:ext cx="2667000" cy="609600"/>
            </a:xfrm>
            <a:prstGeom prst="flowChartPreparation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endParaRPr lang="ru-RU" altLang="ru-RU" sz="1800"/>
            </a:p>
          </p:txBody>
        </p:sp>
        <p:sp>
          <p:nvSpPr>
            <p:cNvPr id="44038" name="Line 4"/>
            <p:cNvSpPr>
              <a:spLocks noChangeShapeType="1"/>
            </p:cNvSpPr>
            <p:nvPr/>
          </p:nvSpPr>
          <p:spPr bwMode="auto">
            <a:xfrm>
              <a:off x="4572000" y="2209800"/>
              <a:ext cx="0" cy="457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039" name="Line 5"/>
            <p:cNvSpPr>
              <a:spLocks noChangeShapeType="1"/>
            </p:cNvSpPr>
            <p:nvPr/>
          </p:nvSpPr>
          <p:spPr bwMode="auto">
            <a:xfrm>
              <a:off x="4800600" y="5257800"/>
              <a:ext cx="0" cy="457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040" name="Line 6"/>
            <p:cNvSpPr>
              <a:spLocks noChangeShapeType="1"/>
            </p:cNvSpPr>
            <p:nvPr/>
          </p:nvSpPr>
          <p:spPr bwMode="auto">
            <a:xfrm>
              <a:off x="4572000" y="3352800"/>
              <a:ext cx="0" cy="457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041" name="Text Box 7"/>
            <p:cNvSpPr txBox="1">
              <a:spLocks noChangeArrowheads="1"/>
            </p:cNvSpPr>
            <p:nvPr/>
          </p:nvSpPr>
          <p:spPr bwMode="auto">
            <a:xfrm>
              <a:off x="3505200" y="2743200"/>
              <a:ext cx="21336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b="1">
                  <a:solidFill>
                    <a:srgbClr val="000000"/>
                  </a:solidFill>
                  <a:latin typeface="Tahoma" pitchFamily="34" charset="0"/>
                </a:rPr>
                <a:t>счетчик</a:t>
              </a:r>
            </a:p>
          </p:txBody>
        </p:sp>
        <p:sp>
          <p:nvSpPr>
            <p:cNvPr id="44042" name="Text Box 9"/>
            <p:cNvSpPr txBox="1">
              <a:spLocks noChangeArrowheads="1"/>
            </p:cNvSpPr>
            <p:nvPr/>
          </p:nvSpPr>
          <p:spPr bwMode="auto">
            <a:xfrm>
              <a:off x="3124200" y="3886200"/>
              <a:ext cx="28194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b="1">
                  <a:solidFill>
                    <a:srgbClr val="000000"/>
                  </a:solidFill>
                  <a:latin typeface="Tahoma" pitchFamily="34" charset="0"/>
                </a:rPr>
                <a:t>тело цикла</a:t>
              </a:r>
            </a:p>
          </p:txBody>
        </p:sp>
        <p:sp>
          <p:nvSpPr>
            <p:cNvPr id="44043" name="Line 10"/>
            <p:cNvSpPr>
              <a:spLocks noChangeShapeType="1"/>
            </p:cNvSpPr>
            <p:nvPr/>
          </p:nvSpPr>
          <p:spPr bwMode="auto">
            <a:xfrm>
              <a:off x="5943600" y="2971800"/>
              <a:ext cx="762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044" name="Line 11"/>
            <p:cNvSpPr>
              <a:spLocks noChangeShapeType="1"/>
            </p:cNvSpPr>
            <p:nvPr/>
          </p:nvSpPr>
          <p:spPr bwMode="auto">
            <a:xfrm>
              <a:off x="4800600" y="5257800"/>
              <a:ext cx="1905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045" name="Line 12"/>
            <p:cNvSpPr>
              <a:spLocks noChangeShapeType="1"/>
            </p:cNvSpPr>
            <p:nvPr/>
          </p:nvSpPr>
          <p:spPr bwMode="auto">
            <a:xfrm>
              <a:off x="2514600" y="4876800"/>
              <a:ext cx="22098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046" name="Line 13"/>
            <p:cNvSpPr>
              <a:spLocks noChangeShapeType="1"/>
            </p:cNvSpPr>
            <p:nvPr/>
          </p:nvSpPr>
          <p:spPr bwMode="auto">
            <a:xfrm>
              <a:off x="6705600" y="2971800"/>
              <a:ext cx="0" cy="2286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047" name="Line 14"/>
            <p:cNvSpPr>
              <a:spLocks noChangeShapeType="1"/>
            </p:cNvSpPr>
            <p:nvPr/>
          </p:nvSpPr>
          <p:spPr bwMode="auto">
            <a:xfrm>
              <a:off x="4724400" y="4419600"/>
              <a:ext cx="0" cy="4572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048" name="Text Box 15"/>
            <p:cNvSpPr txBox="1">
              <a:spLocks noChangeArrowheads="1"/>
            </p:cNvSpPr>
            <p:nvPr/>
          </p:nvSpPr>
          <p:spPr bwMode="auto">
            <a:xfrm>
              <a:off x="3352800" y="3276600"/>
              <a:ext cx="1219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b="1">
                  <a:latin typeface="Tahoma" pitchFamily="34" charset="0"/>
                </a:rPr>
                <a:t>да</a:t>
              </a:r>
            </a:p>
          </p:txBody>
        </p:sp>
        <p:sp>
          <p:nvSpPr>
            <p:cNvPr id="44049" name="Text Box 16"/>
            <p:cNvSpPr txBox="1">
              <a:spLocks noChangeArrowheads="1"/>
            </p:cNvSpPr>
            <p:nvPr/>
          </p:nvSpPr>
          <p:spPr bwMode="auto">
            <a:xfrm>
              <a:off x="5943600" y="2438400"/>
              <a:ext cx="121920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ru-RU" altLang="ru-RU" sz="2400" b="1">
                  <a:latin typeface="Tahoma" pitchFamily="34" charset="0"/>
                </a:rPr>
                <a:t>нет</a:t>
              </a:r>
            </a:p>
          </p:txBody>
        </p:sp>
        <p:sp>
          <p:nvSpPr>
            <p:cNvPr id="44050" name="Line 17"/>
            <p:cNvSpPr>
              <a:spLocks noChangeShapeType="1"/>
            </p:cNvSpPr>
            <p:nvPr/>
          </p:nvSpPr>
          <p:spPr bwMode="auto">
            <a:xfrm>
              <a:off x="2514600" y="2971800"/>
              <a:ext cx="0" cy="19050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44051" name="Line 21"/>
            <p:cNvSpPr>
              <a:spLocks noChangeShapeType="1"/>
            </p:cNvSpPr>
            <p:nvPr/>
          </p:nvSpPr>
          <p:spPr bwMode="auto">
            <a:xfrm>
              <a:off x="2514600" y="2971800"/>
              <a:ext cx="762000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Заголовок 1"/>
          <p:cNvSpPr>
            <a:spLocks noGrp="1"/>
          </p:cNvSpPr>
          <p:nvPr>
            <p:ph type="ctrTitle"/>
          </p:nvPr>
        </p:nvSpPr>
        <p:spPr>
          <a:xfrm>
            <a:off x="685800" y="533400"/>
            <a:ext cx="7772400" cy="1470025"/>
          </a:xfrm>
        </p:spPr>
        <p:txBody>
          <a:bodyPr/>
          <a:lstStyle/>
          <a:p>
            <a:r>
              <a:rPr lang="ru-RU" altLang="ru-RU" smtClean="0"/>
              <a:t>Список  литературы:</a:t>
            </a:r>
          </a:p>
        </p:txBody>
      </p:sp>
      <p:sp>
        <p:nvSpPr>
          <p:cNvPr id="4505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38200" y="1676400"/>
            <a:ext cx="7391400" cy="4953000"/>
          </a:xfrm>
        </p:spPr>
        <p:txBody>
          <a:bodyPr/>
          <a:lstStyle/>
          <a:p>
            <a:pPr marL="514350" indent="-514350" algn="just">
              <a:buFontTx/>
              <a:buAutoNum type="arabicPeriod"/>
            </a:pPr>
            <a:r>
              <a:rPr lang="ru-RU" altLang="ru-RU" sz="2800" smtClean="0"/>
              <a:t>Ефимова О. В. Курс компьютерных технологий с основами информатики.- М.: Издательство АСТ, 2011.</a:t>
            </a:r>
          </a:p>
          <a:p>
            <a:pPr marL="514350" indent="-514350" algn="just">
              <a:buFontTx/>
              <a:buAutoNum type="arabicPeriod"/>
            </a:pPr>
            <a:r>
              <a:rPr lang="ru-RU" altLang="ru-RU" sz="2800" smtClean="0"/>
              <a:t>Макарова Н. В. Информатика и ИКТ 10 кл.- СПб.: ПИТЕР, 2009. </a:t>
            </a:r>
          </a:p>
          <a:p>
            <a:pPr marL="514350" indent="-514350" algn="just">
              <a:buFontTx/>
              <a:buAutoNum type="arabicPeriod"/>
            </a:pPr>
            <a:r>
              <a:rPr lang="ru-RU" altLang="ru-RU" sz="2800" smtClean="0"/>
              <a:t>Макарова Н. В. Информатика и ИКТ 11 кл.- СПб.: ПИТЕР, 2011.</a:t>
            </a:r>
          </a:p>
          <a:p>
            <a:pPr marL="514350" indent="-514350" algn="just">
              <a:buFontTx/>
              <a:buAutoNum type="arabicPeriod"/>
            </a:pPr>
            <a:r>
              <a:rPr lang="ru-RU" altLang="ru-RU" sz="2800" smtClean="0"/>
              <a:t>Макарова Н. В. Информатика и ИКТ 10-11 кл. СПб.: ПИТЕР, 2009.</a:t>
            </a:r>
          </a:p>
        </p:txBody>
      </p:sp>
    </p:spTree>
  </p:cSld>
  <p:clrMapOvr>
    <a:masterClrMapping/>
  </p:clrMapOvr>
  <p:transition>
    <p:zo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229600" cy="1431925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CCFFFF"/>
                </a:solidFill>
              </a:rPr>
              <a:t>Свойства алгоритма: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62000" y="1371600"/>
            <a:ext cx="7848600" cy="4572000"/>
          </a:xfrm>
          <a:prstGeom prst="rect">
            <a:avLst/>
          </a:prstGeom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2362200"/>
            <a:ext cx="6477000" cy="2514600"/>
          </a:xfrm>
        </p:spPr>
        <p:txBody>
          <a:bodyPr/>
          <a:lstStyle/>
          <a:p>
            <a:pPr marL="381000" indent="-381000" algn="ctr" eaLnBrk="1" hangingPunct="1">
              <a:lnSpc>
                <a:spcPct val="80000"/>
              </a:lnSpc>
              <a:buFontTx/>
              <a:buNone/>
            </a:pPr>
            <a:r>
              <a:rPr lang="ru-RU" altLang="ru-RU" sz="4000" smtClean="0">
                <a:solidFill>
                  <a:schemeClr val="accent2"/>
                </a:solidFill>
              </a:rPr>
              <a:t>Понятность</a:t>
            </a:r>
            <a:r>
              <a:rPr lang="ru-RU" altLang="ru-RU" sz="4000" smtClean="0"/>
              <a:t> </a:t>
            </a:r>
          </a:p>
          <a:p>
            <a:pPr marL="381000" indent="-381000" algn="ctr" eaLnBrk="1" hangingPunct="1">
              <a:lnSpc>
                <a:spcPct val="80000"/>
              </a:lnSpc>
              <a:buFontTx/>
              <a:buNone/>
            </a:pPr>
            <a:r>
              <a:rPr lang="ru-RU" altLang="ru-RU" sz="4000" smtClean="0"/>
              <a:t>- исполнитель алгоритма должен знать, как его выполнять.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495300" y="304800"/>
            <a:ext cx="8229600" cy="1431925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CCFFFF"/>
                </a:solidFill>
              </a:rPr>
              <a:t>Свойства алгоритма: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762000" y="1143000"/>
            <a:ext cx="7696200" cy="5562600"/>
          </a:xfrm>
          <a:prstGeom prst="rect">
            <a:avLst/>
          </a:prstGeom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1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47800" y="1981200"/>
            <a:ext cx="6400800" cy="3200400"/>
          </a:xfrm>
        </p:spPr>
        <p:txBody>
          <a:bodyPr/>
          <a:lstStyle/>
          <a:p>
            <a:pPr marL="381000" indent="-381000" algn="ctr" eaLnBrk="1" hangingPunct="1">
              <a:lnSpc>
                <a:spcPct val="80000"/>
              </a:lnSpc>
              <a:buFontTx/>
              <a:buNone/>
            </a:pPr>
            <a:r>
              <a:rPr lang="ru-RU" altLang="ru-RU" sz="4000" smtClean="0">
                <a:solidFill>
                  <a:schemeClr val="accent2"/>
                </a:solidFill>
              </a:rPr>
              <a:t>Дискpетность </a:t>
            </a:r>
          </a:p>
          <a:p>
            <a:pPr marL="381000" indent="-381000" algn="ctr" eaLnBrk="1" hangingPunct="1">
              <a:lnSpc>
                <a:spcPct val="80000"/>
              </a:lnSpc>
              <a:buFontTx/>
              <a:buNone/>
            </a:pPr>
            <a:r>
              <a:rPr lang="ru-RU" altLang="ru-RU" sz="4000" smtClean="0"/>
              <a:t>-  алгоpитм должен пpедставлять пpоцесс pешения задачи как последовательное выполнение пpостых шагов. 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229600" cy="1431925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CCFFFF"/>
                </a:solidFill>
              </a:rPr>
              <a:t>Свойства алгоритма: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85800" y="1524000"/>
            <a:ext cx="7924800" cy="5029200"/>
          </a:xfrm>
          <a:prstGeom prst="rect">
            <a:avLst/>
          </a:prstGeom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92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667000"/>
            <a:ext cx="6362700" cy="3429000"/>
          </a:xfrm>
        </p:spPr>
        <p:txBody>
          <a:bodyPr/>
          <a:lstStyle/>
          <a:p>
            <a:pPr marL="381000" indent="-381000" algn="ctr" eaLnBrk="1" hangingPunct="1">
              <a:lnSpc>
                <a:spcPct val="80000"/>
              </a:lnSpc>
              <a:buFontTx/>
              <a:buNone/>
            </a:pPr>
            <a:r>
              <a:rPr lang="ru-RU" altLang="ru-RU" sz="4000" smtClean="0">
                <a:solidFill>
                  <a:schemeClr val="accent2"/>
                </a:solidFill>
              </a:rPr>
              <a:t>Опpеделенность</a:t>
            </a:r>
            <a:r>
              <a:rPr lang="ru-RU" altLang="ru-RU" sz="4000" smtClean="0"/>
              <a:t> </a:t>
            </a:r>
          </a:p>
          <a:p>
            <a:pPr marL="381000" indent="-381000" algn="ctr" eaLnBrk="1" hangingPunct="1">
              <a:lnSpc>
                <a:spcPct val="80000"/>
              </a:lnSpc>
              <a:buFontTx/>
              <a:buNone/>
            </a:pPr>
            <a:r>
              <a:rPr lang="ru-RU" altLang="ru-RU" sz="4000" smtClean="0"/>
              <a:t>- каждое пpавило алгоpитма должно быть четким и однозначным.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4800"/>
            <a:ext cx="8229600" cy="1431925"/>
          </a:xfrm>
        </p:spPr>
        <p:txBody>
          <a:bodyPr/>
          <a:lstStyle/>
          <a:p>
            <a:pPr eaLnBrk="1" hangingPunct="1"/>
            <a:r>
              <a:rPr lang="ru-RU" altLang="ru-RU" smtClean="0">
                <a:solidFill>
                  <a:srgbClr val="CCFFFF"/>
                </a:solidFill>
              </a:rPr>
              <a:t>Свойства алгоритма: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09600" y="1371600"/>
            <a:ext cx="7848600" cy="5181600"/>
          </a:xfrm>
          <a:prstGeom prst="rect">
            <a:avLst/>
          </a:prstGeom>
          <a:effectLst>
            <a:softEdge rad="635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24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95400" y="2362200"/>
            <a:ext cx="6324600" cy="3352800"/>
          </a:xfrm>
        </p:spPr>
        <p:txBody>
          <a:bodyPr/>
          <a:lstStyle/>
          <a:p>
            <a:pPr marL="381000" indent="-381000" algn="ctr" eaLnBrk="1" hangingPunct="1">
              <a:lnSpc>
                <a:spcPct val="80000"/>
              </a:lnSpc>
              <a:buFontTx/>
              <a:buNone/>
            </a:pPr>
            <a:r>
              <a:rPr lang="ru-RU" altLang="ru-RU" sz="4000" smtClean="0">
                <a:solidFill>
                  <a:schemeClr val="accent2"/>
                </a:solidFill>
              </a:rPr>
              <a:t>Pезультативность</a:t>
            </a:r>
            <a:r>
              <a:rPr lang="ru-RU" altLang="ru-RU" sz="4000" smtClean="0"/>
              <a:t> </a:t>
            </a:r>
          </a:p>
          <a:p>
            <a:pPr marL="381000" indent="-381000" algn="ctr" eaLnBrk="1" hangingPunct="1">
              <a:lnSpc>
                <a:spcPct val="80000"/>
              </a:lnSpc>
              <a:buFontTx/>
              <a:buNone/>
            </a:pPr>
            <a:r>
              <a:rPr lang="ru-RU" altLang="ru-RU" sz="4000" smtClean="0"/>
              <a:t>- алгоpитм должен пpиводить к pешению задачи за конечное число шагов.</a:t>
            </a: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1223</TotalTime>
  <Words>1562</Words>
  <Application>Microsoft Office PowerPoint</Application>
  <PresentationFormat>Экран (4:3)</PresentationFormat>
  <Paragraphs>338</Paragraphs>
  <Slides>56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56</vt:i4>
      </vt:variant>
    </vt:vector>
  </HeadingPairs>
  <TitlesOfParts>
    <vt:vector size="58" baseType="lpstr">
      <vt:lpstr>Оформление по умолчанию</vt:lpstr>
      <vt:lpstr>Формула</vt:lpstr>
      <vt:lpstr>Презентация PowerPoint</vt:lpstr>
      <vt:lpstr>Презентация PowerPoint</vt:lpstr>
      <vt:lpstr>Определение:</vt:lpstr>
      <vt:lpstr>Презентация PowerPoint</vt:lpstr>
      <vt:lpstr>Характеристики исполнителя: </vt:lpstr>
      <vt:lpstr>Свойства алгоритма:</vt:lpstr>
      <vt:lpstr>Свойства алгоритма:</vt:lpstr>
      <vt:lpstr>Свойства алгоритма:</vt:lpstr>
      <vt:lpstr>Свойства алгоритма:</vt:lpstr>
      <vt:lpstr>Свойства алгоритма:</vt:lpstr>
      <vt:lpstr>Способы записи алгоритмов:</vt:lpstr>
      <vt:lpstr>Презентация PowerPoint</vt:lpstr>
      <vt:lpstr>Блок-схема</vt:lpstr>
      <vt:lpstr>Презентация PowerPoint</vt:lpstr>
      <vt:lpstr>   Линейный алгоритм – это алгоритм,      в котором команды выполняются последовательно одна за другой  Запись линейного  алгоритма в виде  блок-схемы:</vt:lpstr>
      <vt:lpstr>Примеры решения задач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Даны координаты вершин треугольника АВС.  Найти его площадь.    Блок-схема алгоритма решения поставленной задачи.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Запись полного ветвления в виде блок-схемы:</vt:lpstr>
      <vt:lpstr>Запись неполного ветвления в виде блок-схемы:</vt:lpstr>
      <vt:lpstr>Презентация PowerPoint</vt:lpstr>
      <vt:lpstr>Определение:</vt:lpstr>
      <vt:lpstr>Простое условие</vt:lpstr>
      <vt:lpstr>Сложное условие</vt:lpstr>
      <vt:lpstr>Задание:</vt:lpstr>
      <vt:lpstr>Презентация PowerPoint</vt:lpstr>
      <vt:lpstr>Ответы:</vt:lpstr>
      <vt:lpstr>Презентация PowerPoint</vt:lpstr>
      <vt:lpstr>Определение:</vt:lpstr>
      <vt:lpstr>Полный выбор</vt:lpstr>
      <vt:lpstr>Неполный выбор</vt:lpstr>
      <vt:lpstr>Запись полного выбора в виде блок-схемы:</vt:lpstr>
      <vt:lpstr>Запись неполного выбора в виде блок-схемы:</vt:lpstr>
      <vt:lpstr>Презентация PowerPoint</vt:lpstr>
      <vt:lpstr>Определение:</vt:lpstr>
      <vt:lpstr>Презентация PowerPoint</vt:lpstr>
      <vt:lpstr>Запись цикла с предусловием в виде блок-схемы:</vt:lpstr>
      <vt:lpstr>Презентация PowerPoint</vt:lpstr>
      <vt:lpstr>Запись цикла с постусловием в виде блок-схемы:</vt:lpstr>
      <vt:lpstr>Презентация PowerPoint</vt:lpstr>
      <vt:lpstr>Запись цикла со счетчиком  в виде блок-схемы:</vt:lpstr>
      <vt:lpstr>Список  литературы: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12каб</dc:creator>
  <cp:lastModifiedBy>Olga</cp:lastModifiedBy>
  <cp:revision>47</cp:revision>
  <cp:lastPrinted>1601-01-01T00:00:00Z</cp:lastPrinted>
  <dcterms:created xsi:type="dcterms:W3CDTF">1601-01-01T00:00:00Z</dcterms:created>
  <dcterms:modified xsi:type="dcterms:W3CDTF">2017-01-15T17:27:18Z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